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37"/>
  </p:notesMasterIdLst>
  <p:handoutMasterIdLst>
    <p:handoutMasterId r:id="rId38"/>
  </p:handoutMasterIdLst>
  <p:sldIdLst>
    <p:sldId id="297" r:id="rId3"/>
    <p:sldId id="303" r:id="rId4"/>
    <p:sldId id="292" r:id="rId5"/>
    <p:sldId id="294" r:id="rId6"/>
    <p:sldId id="323" r:id="rId7"/>
    <p:sldId id="298" r:id="rId8"/>
    <p:sldId id="295" r:id="rId9"/>
    <p:sldId id="296" r:id="rId10"/>
    <p:sldId id="299" r:id="rId11"/>
    <p:sldId id="300" r:id="rId12"/>
    <p:sldId id="302" r:id="rId13"/>
    <p:sldId id="301" r:id="rId14"/>
    <p:sldId id="304" r:id="rId15"/>
    <p:sldId id="306" r:id="rId16"/>
    <p:sldId id="308" r:id="rId17"/>
    <p:sldId id="309" r:id="rId18"/>
    <p:sldId id="307" r:id="rId19"/>
    <p:sldId id="324" r:id="rId20"/>
    <p:sldId id="325" r:id="rId21"/>
    <p:sldId id="293" r:id="rId22"/>
    <p:sldId id="326" r:id="rId23"/>
    <p:sldId id="327" r:id="rId24"/>
    <p:sldId id="310" r:id="rId25"/>
    <p:sldId id="317" r:id="rId26"/>
    <p:sldId id="318" r:id="rId27"/>
    <p:sldId id="319" r:id="rId28"/>
    <p:sldId id="311" r:id="rId29"/>
    <p:sldId id="314" r:id="rId30"/>
    <p:sldId id="312" r:id="rId31"/>
    <p:sldId id="315" r:id="rId32"/>
    <p:sldId id="316" r:id="rId33"/>
    <p:sldId id="320" r:id="rId34"/>
    <p:sldId id="322" r:id="rId35"/>
    <p:sldId id="321" r:id="rId3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97"/>
            <p14:sldId id="303"/>
            <p14:sldId id="292"/>
            <p14:sldId id="294"/>
            <p14:sldId id="323"/>
            <p14:sldId id="298"/>
            <p14:sldId id="295"/>
            <p14:sldId id="296"/>
            <p14:sldId id="299"/>
            <p14:sldId id="300"/>
            <p14:sldId id="302"/>
            <p14:sldId id="301"/>
            <p14:sldId id="304"/>
            <p14:sldId id="306"/>
            <p14:sldId id="308"/>
            <p14:sldId id="309"/>
            <p14:sldId id="307"/>
            <p14:sldId id="324"/>
            <p14:sldId id="325"/>
            <p14:sldId id="293"/>
            <p14:sldId id="326"/>
            <p14:sldId id="327"/>
            <p14:sldId id="310"/>
            <p14:sldId id="317"/>
            <p14:sldId id="318"/>
            <p14:sldId id="319"/>
            <p14:sldId id="311"/>
            <p14:sldId id="314"/>
            <p14:sldId id="312"/>
            <p14:sldId id="315"/>
            <p14:sldId id="316"/>
            <p14:sldId id="320"/>
            <p14:sldId id="322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FF"/>
    <a:srgbClr val="00B858"/>
    <a:srgbClr val="0808FF"/>
    <a:srgbClr val="007B00"/>
    <a:srgbClr val="007900"/>
    <a:srgbClr val="0070C0"/>
    <a:srgbClr val="8EC0E3"/>
    <a:srgbClr val="414141"/>
    <a:srgbClr val="CF00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827" autoAdjust="0"/>
  </p:normalViewPr>
  <p:slideViewPr>
    <p:cSldViewPr snapToGrid="0" snapToObjects="1">
      <p:cViewPr varScale="1">
        <p:scale>
          <a:sx n="88" d="100"/>
          <a:sy n="88" d="100"/>
        </p:scale>
        <p:origin x="413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H=\left( \begin{matrix} H_0 &amp;&amp; H_1 \\ H_1 &amp;&amp; H_0\end{matrix}\right)</a:t>
            </a:r>
          </a:p>
          <a:p>
            <a:r>
              <a:rPr lang="pt-BR" dirty="0" smtClean="0"/>
              <a:t>\Psi_1 = \left(\begin{matrix} 1 \\ 1\end{matrix}\right),</a:t>
            </a:r>
          </a:p>
          <a:p>
            <a:endParaRPr lang="pt-BR" dirty="0" smtClean="0"/>
          </a:p>
          <a:p>
            <a:r>
              <a:rPr lang="pt-BR" dirty="0" smtClean="0"/>
              <a:t>\Psi_2 = \left(\begin{matrix} 1 \\ -1\end{matrix}\right) \\ \\</a:t>
            </a:r>
          </a:p>
          <a:p>
            <a:endParaRPr lang="pt-BR" dirty="0" smtClean="0"/>
          </a:p>
          <a:p>
            <a:r>
              <a:rPr lang="pt-BR" dirty="0" smtClean="0"/>
              <a:t>E_1=H_0+H_1, \; E_2=H_0-H_1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H=\left( \begin{matrix} H_0 &amp;&amp; H_1 \\ H_1 &amp;&amp; H_0\end{matrix}\right)</a:t>
            </a:r>
          </a:p>
          <a:p>
            <a:r>
              <a:rPr lang="pt-BR" dirty="0" smtClean="0"/>
              <a:t>\Psi_1 = \left(\begin{matrix} 1 \\ 1\end{matrix}\right),</a:t>
            </a:r>
          </a:p>
          <a:p>
            <a:endParaRPr lang="pt-BR" dirty="0" smtClean="0"/>
          </a:p>
          <a:p>
            <a:r>
              <a:rPr lang="pt-BR" dirty="0" smtClean="0"/>
              <a:t>\Psi_2 = \left(\begin{matrix} 1 \\ -1\end{matrix}\right) \\ \\</a:t>
            </a:r>
          </a:p>
          <a:p>
            <a:endParaRPr lang="pt-BR" dirty="0" smtClean="0"/>
          </a:p>
          <a:p>
            <a:r>
              <a:rPr lang="pt-BR" dirty="0" smtClean="0"/>
              <a:t>E_1=H_0+H_1, \; E_2=H_0-H_1</a:t>
            </a:r>
          </a:p>
          <a:p>
            <a:endParaRPr lang="pt-BR" dirty="0" smtClean="0"/>
          </a:p>
          <a:p>
            <a:r>
              <a:rPr lang="pt-BR" dirty="0" smtClean="0"/>
              <a:t>\Psi(0)=\left(\begin{matrix} 1 \\ 0 \end{matrix}\right) = \Psi_1+\Psi_2 \\ \\</a:t>
            </a:r>
          </a:p>
          <a:p>
            <a:r>
              <a:rPr lang="pt-BR" dirty="0" smtClean="0"/>
              <a:t>\begin{align*}</a:t>
            </a:r>
          </a:p>
          <a:p>
            <a:r>
              <a:rPr lang="pt-BR" dirty="0" smtClean="0"/>
              <a:t>\Psi(t)&amp;=\Psi_1e^{-i(H_0+H_1)t/\hbar}+\Psi_2 e^{-i(H_0-H_1)t/\hbar}\\</a:t>
            </a:r>
          </a:p>
          <a:p>
            <a:r>
              <a:rPr lang="pt-BR" dirty="0" smtClean="0"/>
              <a:t>&amp;=e^{-iH_0t/\hbar}\left(\begin{matrix} \cos{H_1 t/\hbar} \\ i \sin{H_1 t/\hbar}\end{matrix}\right)</a:t>
            </a:r>
          </a:p>
          <a:p>
            <a:r>
              <a:rPr lang="pt-BR" dirty="0" smtClean="0"/>
              <a:t>\end{align*}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2997200" y="63416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EE232 Discussion </a:t>
            </a:r>
            <a:r>
              <a:rPr lang="en-US" dirty="0" smtClean="0">
                <a:solidFill>
                  <a:schemeClr val="bg1"/>
                </a:solidFill>
              </a:rPr>
              <a:t>3/16/17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Coupled%20Pendulum%20(minus%20the%20bagpipe%20music)-CjJVBvDNxcE.mk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0.png"/><Relationship Id="rId7" Type="http://schemas.openxmlformats.org/officeDocument/2006/relationships/image" Target="../media/image2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gi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gif"/><Relationship Id="rId3" Type="http://schemas.openxmlformats.org/officeDocument/2006/relationships/image" Target="../media/image160.pn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7.gif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png"/><Relationship Id="rId3" Type="http://schemas.openxmlformats.org/officeDocument/2006/relationships/image" Target="../media/image160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7.gif"/><Relationship Id="rId5" Type="http://schemas.openxmlformats.org/officeDocument/2006/relationships/image" Target="../media/image29.png"/><Relationship Id="rId15" Type="http://schemas.openxmlformats.org/officeDocument/2006/relationships/image" Target="../media/image4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ewlett%20Packard%20Enterprise%20-%20Silicon%20Microring%20Resonators-jdAYo5bM01k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9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apublishing.org/oe/issue.cfm?volume=23&amp;issue=16" TargetMode="Externa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wavelength / channel optical communication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482600" y="3446262"/>
            <a:ext cx="7740650" cy="23783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simplest optical communication scheme is single wavelength / channel communication.</a:t>
            </a:r>
          </a:p>
          <a:p>
            <a:r>
              <a:rPr lang="en-US" dirty="0"/>
              <a:t>The light from a single laser (VCSEL, DFB laser, etc.) is electrically-modulated and sent through a single or multimode fiber.</a:t>
            </a:r>
          </a:p>
          <a:p>
            <a:r>
              <a:rPr lang="en-US" dirty="0"/>
              <a:t>The light is detected at the other end of the fiber and converted back into electrical signal.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918" y="2068197"/>
            <a:ext cx="643943" cy="425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3"/>
          </p:cNvCxnSpPr>
          <p:nvPr/>
        </p:nvCxnSpPr>
        <p:spPr>
          <a:xfrm>
            <a:off x="1173861" y="2280699"/>
            <a:ext cx="853059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9958" y="1745024"/>
            <a:ext cx="530180" cy="5301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8822" y="2112440"/>
            <a:ext cx="3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23278" y="2253734"/>
            <a:ext cx="13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fiber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182" y="193751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7002" y="2042633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69574" y="2024817"/>
            <a:ext cx="643943" cy="425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31645" y="2058894"/>
            <a:ext cx="643943" cy="425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53616" y="2481772"/>
            <a:ext cx="0" cy="5433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0700" y="1702746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Modulator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00390" y="2993789"/>
            <a:ext cx="184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Electrical signal in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675588" y="2278688"/>
            <a:ext cx="4293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13517" y="2248506"/>
            <a:ext cx="60973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06771" y="1660518"/>
            <a:ext cx="162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Electrical signal</a:t>
            </a:r>
            <a:br>
              <a:rPr lang="en-US" dirty="0"/>
            </a:br>
            <a:r>
              <a:rPr lang="en-US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9799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coupling between waveguides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26122" r="10480" b="14082"/>
          <a:stretch/>
        </p:blipFill>
        <p:spPr>
          <a:xfrm flipV="1">
            <a:off x="1463039" y="2596240"/>
            <a:ext cx="7680961" cy="22326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2120" y="2779120"/>
            <a:ext cx="8519160" cy="327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2120" y="4291690"/>
            <a:ext cx="8519160" cy="327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5300" y="1390278"/>
            <a:ext cx="7740650" cy="4622103"/>
          </a:xfrm>
        </p:spPr>
        <p:txBody>
          <a:bodyPr/>
          <a:lstStyle/>
          <a:p>
            <a:r>
              <a:rPr lang="en-US" dirty="0"/>
              <a:t>The mode in Waveguide A happily travels down the waveguide and does not “feel” the effect of Waveguide B since it is too far away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21998" y="2948784"/>
            <a:ext cx="7543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40" y="2579214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in</a:t>
            </a:r>
          </a:p>
        </p:txBody>
      </p:sp>
    </p:spTree>
    <p:extLst>
      <p:ext uri="{BB962C8B-B14F-4D97-AF65-F5344CB8AC3E}">
        <p14:creationId xmlns:p14="http://schemas.microsoft.com/office/powerpoint/2010/main" val="21150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15267"/>
            <a:ext cx="7740650" cy="4622103"/>
          </a:xfrm>
        </p:spPr>
        <p:txBody>
          <a:bodyPr/>
          <a:lstStyle/>
          <a:p>
            <a:r>
              <a:rPr lang="en-US" dirty="0"/>
              <a:t>Now, what if waveguide A and waveguide B are placed right next to each other. The fundamental modes of each waveguide are coupled and will form a “</a:t>
            </a:r>
            <a:r>
              <a:rPr lang="en-US" dirty="0" err="1"/>
              <a:t>supermode</a:t>
            </a:r>
            <a:r>
              <a:rPr lang="en-US" dirty="0"/>
              <a:t>”.</a:t>
            </a:r>
          </a:p>
          <a:p>
            <a:r>
              <a:rPr lang="en-US" dirty="0"/>
              <a:t>What if we excite the </a:t>
            </a:r>
            <a:r>
              <a:rPr lang="en-US" dirty="0" err="1"/>
              <a:t>supermode</a:t>
            </a:r>
            <a:r>
              <a:rPr lang="en-US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6018" y="2917897"/>
            <a:ext cx="8519160" cy="327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6018" y="3298659"/>
            <a:ext cx="8519160" cy="327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7825" y="2901553"/>
            <a:ext cx="14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5840" y="3284761"/>
            <a:ext cx="14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9900" y="3132296"/>
            <a:ext cx="7543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3870" y="2780926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in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9900" y="3471148"/>
            <a:ext cx="7543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coupling between waveguides</a:t>
            </a:r>
          </a:p>
        </p:txBody>
      </p:sp>
    </p:spTree>
    <p:extLst>
      <p:ext uri="{BB962C8B-B14F-4D97-AF65-F5344CB8AC3E}">
        <p14:creationId xmlns:p14="http://schemas.microsoft.com/office/powerpoint/2010/main" val="29643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t="27874" r="10770" b="34802"/>
          <a:stretch/>
        </p:blipFill>
        <p:spPr>
          <a:xfrm>
            <a:off x="1021081" y="2316481"/>
            <a:ext cx="9837420" cy="2255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coupling between waveguides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9900" y="1315267"/>
            <a:ext cx="7740650" cy="4622103"/>
          </a:xfrm>
        </p:spPr>
        <p:txBody>
          <a:bodyPr/>
          <a:lstStyle/>
          <a:p>
            <a:r>
              <a:rPr lang="en-US" dirty="0"/>
              <a:t>The “</a:t>
            </a:r>
            <a:r>
              <a:rPr lang="en-US" dirty="0" err="1"/>
              <a:t>supermode</a:t>
            </a:r>
            <a:r>
              <a:rPr lang="en-US" dirty="0"/>
              <a:t>” happily travels down the waveguide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9900" y="3132296"/>
            <a:ext cx="7543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3870" y="2780926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36018" y="2917897"/>
            <a:ext cx="8519160" cy="327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36018" y="3298659"/>
            <a:ext cx="8519160" cy="327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9900" y="3471148"/>
            <a:ext cx="7543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07825" y="2901553"/>
            <a:ext cx="14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15840" y="3284761"/>
            <a:ext cx="14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B</a:t>
            </a:r>
          </a:p>
        </p:txBody>
      </p:sp>
    </p:spTree>
    <p:extLst>
      <p:ext uri="{BB962C8B-B14F-4D97-AF65-F5344CB8AC3E}">
        <p14:creationId xmlns:p14="http://schemas.microsoft.com/office/powerpoint/2010/main" val="1314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coupling between waveguides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2600" y="1356360"/>
            <a:ext cx="7740650" cy="4468242"/>
          </a:xfrm>
        </p:spPr>
        <p:txBody>
          <a:bodyPr/>
          <a:lstStyle/>
          <a:p>
            <a:r>
              <a:rPr lang="en-US" dirty="0"/>
              <a:t>Now, what if I excite only one waveguide and then bring both waveguides into close proximity to each other?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4621" y="2963672"/>
            <a:ext cx="673100" cy="150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49659" y="254880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in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630" y="2389003"/>
            <a:ext cx="8939083" cy="12581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461" y="3686217"/>
            <a:ext cx="9094572" cy="11856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07825" y="3335893"/>
            <a:ext cx="14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3460" y="3620041"/>
            <a:ext cx="14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B</a:t>
            </a:r>
          </a:p>
        </p:txBody>
      </p:sp>
    </p:spTree>
    <p:extLst>
      <p:ext uri="{BB962C8B-B14F-4D97-AF65-F5344CB8AC3E}">
        <p14:creationId xmlns:p14="http://schemas.microsoft.com/office/powerpoint/2010/main" val="22297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coupling between waveguides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35203" r="8734" b="22474"/>
          <a:stretch/>
        </p:blipFill>
        <p:spPr>
          <a:xfrm>
            <a:off x="428327" y="2230253"/>
            <a:ext cx="8702504" cy="275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630" y="2389003"/>
            <a:ext cx="8939083" cy="1258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461" y="3686217"/>
            <a:ext cx="9094572" cy="1185636"/>
          </a:xfrm>
          <a:prstGeom prst="rect">
            <a:avLst/>
          </a:prstGeom>
        </p:spPr>
      </p:pic>
      <p:sp>
        <p:nvSpPr>
          <p:cNvPr id="6" name="Content Placeholder 15"/>
          <p:cNvSpPr>
            <a:spLocks noGrp="1"/>
          </p:cNvSpPr>
          <p:nvPr>
            <p:ph idx="1"/>
          </p:nvPr>
        </p:nvSpPr>
        <p:spPr>
          <a:xfrm>
            <a:off x="482600" y="1341120"/>
            <a:ext cx="7740650" cy="4483482"/>
          </a:xfrm>
        </p:spPr>
        <p:txBody>
          <a:bodyPr/>
          <a:lstStyle/>
          <a:p>
            <a:r>
              <a:rPr lang="en-US" dirty="0"/>
              <a:t>Energy periodically sloshes back and forth between both waveguides.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7825" y="3335893"/>
            <a:ext cx="14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3460" y="3620041"/>
            <a:ext cx="14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B</a:t>
            </a:r>
          </a:p>
        </p:txBody>
      </p:sp>
    </p:spTree>
    <p:extLst>
      <p:ext uri="{BB962C8B-B14F-4D97-AF65-F5344CB8AC3E}">
        <p14:creationId xmlns:p14="http://schemas.microsoft.com/office/powerpoint/2010/main" val="21253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coupling between waveguides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6022" y="1752129"/>
            <a:ext cx="228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Power in Waveguide 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7941" y="1752600"/>
            <a:ext cx="227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858"/>
                </a:solidFill>
              </a:rPr>
              <a:t>Power in Waveguide B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03960" y="1943571"/>
            <a:ext cx="5105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58740" y="1935951"/>
            <a:ext cx="510540" cy="0"/>
          </a:xfrm>
          <a:prstGeom prst="line">
            <a:avLst/>
          </a:prstGeom>
          <a:ln>
            <a:solidFill>
              <a:srgbClr val="00B8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20" y="2196392"/>
            <a:ext cx="8465819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coupling between waveguides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2600" y="1623060"/>
                <a:ext cx="7740650" cy="4201542"/>
              </a:xfrm>
            </p:spPr>
            <p:txBody>
              <a:bodyPr/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complete coupling of power from Waveguide A to Waveguide B occurs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zero coupling of power from Waveguide A to Waveguide B occurs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 is a geometry dependent coupling strength term and has units of inverse length.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2600" y="1623060"/>
                <a:ext cx="7740650" cy="4201542"/>
              </a:xfrm>
              <a:blipFill>
                <a:blip r:embed="rId2"/>
                <a:stretch>
                  <a:fillRect l="-866" t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2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coupling: Mechanical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70660"/>
            <a:ext cx="7740650" cy="4353942"/>
          </a:xfrm>
        </p:spPr>
        <p:txBody>
          <a:bodyPr/>
          <a:lstStyle/>
          <a:p>
            <a:r>
              <a:rPr lang="en-US" dirty="0"/>
              <a:t>This “sloshing” of energy back and forth between waveguides seems odd but is also observed between other coupled systems including two coupled mechanical pendulums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 action="ppaction://hlinkfile"/>
              </a:rPr>
              <a:t>Coupled Pendulum-</a:t>
            </a:r>
            <a:r>
              <a:rPr lang="en-US" dirty="0" err="1" smtClean="0">
                <a:hlinkClick r:id="rId2" action="ppaction://hlinkfile"/>
              </a:rPr>
              <a:t>CjJVBvDNxcE.mkv</a:t>
            </a:r>
            <a:endParaRPr lang="en-US" dirty="0" smtClean="0"/>
          </a:p>
          <a:p>
            <a:r>
              <a:rPr lang="en-US" dirty="0"/>
              <a:t>(https://</a:t>
            </a:r>
            <a:r>
              <a:rPr lang="en-US" dirty="0" smtClean="0"/>
              <a:t>www.youtube.com/watch?v=CjJVBvDNxcE)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Coupled modes as a quantum two-level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07" y="2274529"/>
            <a:ext cx="6224814" cy="112432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is the energy in an individual mode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is the overlap energy of the two modes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542539"/>
            <a:ext cx="1781175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5871" y="3401359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(“</a:t>
            </a:r>
            <a:r>
              <a:rPr lang="en-US" dirty="0" err="1" smtClean="0"/>
              <a:t>supermodes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7" y="3324138"/>
            <a:ext cx="3019425" cy="9715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491" y="4343625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E-fields in phase</a:t>
            </a:r>
          </a:p>
          <a:p>
            <a:r>
              <a:rPr lang="en-US" dirty="0" smtClean="0"/>
              <a:t>Constructive</a:t>
            </a:r>
          </a:p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93779" y="4347342"/>
            <a:ext cx="2101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E-fields out of phase</a:t>
            </a:r>
          </a:p>
          <a:p>
            <a:r>
              <a:rPr lang="en-US" dirty="0" smtClean="0"/>
              <a:t>Destructive</a:t>
            </a:r>
          </a:p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43033" y="3879441"/>
            <a:ext cx="1121772" cy="46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23062" y="3879441"/>
            <a:ext cx="1121772" cy="46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671321" y="3585825"/>
            <a:ext cx="1341120" cy="752808"/>
          </a:xfrm>
          <a:custGeom>
            <a:avLst/>
            <a:gdLst>
              <a:gd name="connsiteX0" fmla="*/ 0 w 949234"/>
              <a:gd name="connsiteY0" fmla="*/ 752808 h 752808"/>
              <a:gd name="connsiteX1" fmla="*/ 217714 w 949234"/>
              <a:gd name="connsiteY1" fmla="*/ 726682 h 752808"/>
              <a:gd name="connsiteX2" fmla="*/ 435428 w 949234"/>
              <a:gd name="connsiteY2" fmla="*/ 639596 h 752808"/>
              <a:gd name="connsiteX3" fmla="*/ 592183 w 949234"/>
              <a:gd name="connsiteY3" fmla="*/ 508968 h 752808"/>
              <a:gd name="connsiteX4" fmla="*/ 653143 w 949234"/>
              <a:gd name="connsiteY4" fmla="*/ 387048 h 752808"/>
              <a:gd name="connsiteX5" fmla="*/ 714103 w 949234"/>
              <a:gd name="connsiteY5" fmla="*/ 195459 h 752808"/>
              <a:gd name="connsiteX6" fmla="*/ 809897 w 949234"/>
              <a:gd name="connsiteY6" fmla="*/ 56122 h 752808"/>
              <a:gd name="connsiteX7" fmla="*/ 905691 w 949234"/>
              <a:gd name="connsiteY7" fmla="*/ 3870 h 752808"/>
              <a:gd name="connsiteX8" fmla="*/ 949234 w 949234"/>
              <a:gd name="connsiteY8" fmla="*/ 3870 h 7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234" h="752808">
                <a:moveTo>
                  <a:pt x="0" y="752808"/>
                </a:moveTo>
                <a:cubicBezTo>
                  <a:pt x="72571" y="749179"/>
                  <a:pt x="145143" y="745551"/>
                  <a:pt x="217714" y="726682"/>
                </a:cubicBezTo>
                <a:cubicBezTo>
                  <a:pt x="290285" y="707813"/>
                  <a:pt x="373017" y="675882"/>
                  <a:pt x="435428" y="639596"/>
                </a:cubicBezTo>
                <a:cubicBezTo>
                  <a:pt x="497840" y="603310"/>
                  <a:pt x="555897" y="551059"/>
                  <a:pt x="592183" y="508968"/>
                </a:cubicBezTo>
                <a:cubicBezTo>
                  <a:pt x="628469" y="466877"/>
                  <a:pt x="632823" y="439299"/>
                  <a:pt x="653143" y="387048"/>
                </a:cubicBezTo>
                <a:cubicBezTo>
                  <a:pt x="673463" y="334796"/>
                  <a:pt x="687977" y="250613"/>
                  <a:pt x="714103" y="195459"/>
                </a:cubicBezTo>
                <a:cubicBezTo>
                  <a:pt x="740229" y="140305"/>
                  <a:pt x="777966" y="88053"/>
                  <a:pt x="809897" y="56122"/>
                </a:cubicBezTo>
                <a:cubicBezTo>
                  <a:pt x="841828" y="24191"/>
                  <a:pt x="882468" y="12579"/>
                  <a:pt x="905691" y="3870"/>
                </a:cubicBezTo>
                <a:cubicBezTo>
                  <a:pt x="928914" y="-4839"/>
                  <a:pt x="949234" y="3870"/>
                  <a:pt x="949234" y="387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flipH="1">
            <a:off x="6009834" y="3585825"/>
            <a:ext cx="1302452" cy="752808"/>
          </a:xfrm>
          <a:custGeom>
            <a:avLst/>
            <a:gdLst>
              <a:gd name="connsiteX0" fmla="*/ 0 w 949234"/>
              <a:gd name="connsiteY0" fmla="*/ 752808 h 752808"/>
              <a:gd name="connsiteX1" fmla="*/ 217714 w 949234"/>
              <a:gd name="connsiteY1" fmla="*/ 726682 h 752808"/>
              <a:gd name="connsiteX2" fmla="*/ 435428 w 949234"/>
              <a:gd name="connsiteY2" fmla="*/ 639596 h 752808"/>
              <a:gd name="connsiteX3" fmla="*/ 592183 w 949234"/>
              <a:gd name="connsiteY3" fmla="*/ 508968 h 752808"/>
              <a:gd name="connsiteX4" fmla="*/ 653143 w 949234"/>
              <a:gd name="connsiteY4" fmla="*/ 387048 h 752808"/>
              <a:gd name="connsiteX5" fmla="*/ 714103 w 949234"/>
              <a:gd name="connsiteY5" fmla="*/ 195459 h 752808"/>
              <a:gd name="connsiteX6" fmla="*/ 809897 w 949234"/>
              <a:gd name="connsiteY6" fmla="*/ 56122 h 752808"/>
              <a:gd name="connsiteX7" fmla="*/ 905691 w 949234"/>
              <a:gd name="connsiteY7" fmla="*/ 3870 h 752808"/>
              <a:gd name="connsiteX8" fmla="*/ 949234 w 949234"/>
              <a:gd name="connsiteY8" fmla="*/ 3870 h 7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234" h="752808">
                <a:moveTo>
                  <a:pt x="0" y="752808"/>
                </a:moveTo>
                <a:cubicBezTo>
                  <a:pt x="72571" y="749179"/>
                  <a:pt x="145143" y="745551"/>
                  <a:pt x="217714" y="726682"/>
                </a:cubicBezTo>
                <a:cubicBezTo>
                  <a:pt x="290285" y="707813"/>
                  <a:pt x="373017" y="675882"/>
                  <a:pt x="435428" y="639596"/>
                </a:cubicBezTo>
                <a:cubicBezTo>
                  <a:pt x="497840" y="603310"/>
                  <a:pt x="555897" y="551059"/>
                  <a:pt x="592183" y="508968"/>
                </a:cubicBezTo>
                <a:cubicBezTo>
                  <a:pt x="628469" y="466877"/>
                  <a:pt x="632823" y="439299"/>
                  <a:pt x="653143" y="387048"/>
                </a:cubicBezTo>
                <a:cubicBezTo>
                  <a:pt x="673463" y="334796"/>
                  <a:pt x="687977" y="250613"/>
                  <a:pt x="714103" y="195459"/>
                </a:cubicBezTo>
                <a:cubicBezTo>
                  <a:pt x="740229" y="140305"/>
                  <a:pt x="777966" y="88053"/>
                  <a:pt x="809897" y="56122"/>
                </a:cubicBezTo>
                <a:cubicBezTo>
                  <a:pt x="841828" y="24191"/>
                  <a:pt x="882468" y="12579"/>
                  <a:pt x="905691" y="3870"/>
                </a:cubicBezTo>
                <a:cubicBezTo>
                  <a:pt x="928914" y="-4839"/>
                  <a:pt x="949234" y="3870"/>
                  <a:pt x="949234" y="387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6365138" y="3590180"/>
            <a:ext cx="1341120" cy="752808"/>
          </a:xfrm>
          <a:custGeom>
            <a:avLst/>
            <a:gdLst>
              <a:gd name="connsiteX0" fmla="*/ 0 w 949234"/>
              <a:gd name="connsiteY0" fmla="*/ 752808 h 752808"/>
              <a:gd name="connsiteX1" fmla="*/ 217714 w 949234"/>
              <a:gd name="connsiteY1" fmla="*/ 726682 h 752808"/>
              <a:gd name="connsiteX2" fmla="*/ 435428 w 949234"/>
              <a:gd name="connsiteY2" fmla="*/ 639596 h 752808"/>
              <a:gd name="connsiteX3" fmla="*/ 592183 w 949234"/>
              <a:gd name="connsiteY3" fmla="*/ 508968 h 752808"/>
              <a:gd name="connsiteX4" fmla="*/ 653143 w 949234"/>
              <a:gd name="connsiteY4" fmla="*/ 387048 h 752808"/>
              <a:gd name="connsiteX5" fmla="*/ 714103 w 949234"/>
              <a:gd name="connsiteY5" fmla="*/ 195459 h 752808"/>
              <a:gd name="connsiteX6" fmla="*/ 809897 w 949234"/>
              <a:gd name="connsiteY6" fmla="*/ 56122 h 752808"/>
              <a:gd name="connsiteX7" fmla="*/ 905691 w 949234"/>
              <a:gd name="connsiteY7" fmla="*/ 3870 h 752808"/>
              <a:gd name="connsiteX8" fmla="*/ 949234 w 949234"/>
              <a:gd name="connsiteY8" fmla="*/ 3870 h 7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234" h="752808">
                <a:moveTo>
                  <a:pt x="0" y="752808"/>
                </a:moveTo>
                <a:cubicBezTo>
                  <a:pt x="72571" y="749179"/>
                  <a:pt x="145143" y="745551"/>
                  <a:pt x="217714" y="726682"/>
                </a:cubicBezTo>
                <a:cubicBezTo>
                  <a:pt x="290285" y="707813"/>
                  <a:pt x="373017" y="675882"/>
                  <a:pt x="435428" y="639596"/>
                </a:cubicBezTo>
                <a:cubicBezTo>
                  <a:pt x="497840" y="603310"/>
                  <a:pt x="555897" y="551059"/>
                  <a:pt x="592183" y="508968"/>
                </a:cubicBezTo>
                <a:cubicBezTo>
                  <a:pt x="628469" y="466877"/>
                  <a:pt x="632823" y="439299"/>
                  <a:pt x="653143" y="387048"/>
                </a:cubicBezTo>
                <a:cubicBezTo>
                  <a:pt x="673463" y="334796"/>
                  <a:pt x="687977" y="250613"/>
                  <a:pt x="714103" y="195459"/>
                </a:cubicBezTo>
                <a:cubicBezTo>
                  <a:pt x="740229" y="140305"/>
                  <a:pt x="777966" y="88053"/>
                  <a:pt x="809897" y="56122"/>
                </a:cubicBezTo>
                <a:cubicBezTo>
                  <a:pt x="841828" y="24191"/>
                  <a:pt x="882468" y="12579"/>
                  <a:pt x="905691" y="3870"/>
                </a:cubicBezTo>
                <a:cubicBezTo>
                  <a:pt x="928914" y="-4839"/>
                  <a:pt x="949234" y="3870"/>
                  <a:pt x="949234" y="387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>
            <a:off x="7703651" y="3590180"/>
            <a:ext cx="1302452" cy="752808"/>
          </a:xfrm>
          <a:custGeom>
            <a:avLst/>
            <a:gdLst>
              <a:gd name="connsiteX0" fmla="*/ 0 w 949234"/>
              <a:gd name="connsiteY0" fmla="*/ 752808 h 752808"/>
              <a:gd name="connsiteX1" fmla="*/ 217714 w 949234"/>
              <a:gd name="connsiteY1" fmla="*/ 726682 h 752808"/>
              <a:gd name="connsiteX2" fmla="*/ 435428 w 949234"/>
              <a:gd name="connsiteY2" fmla="*/ 639596 h 752808"/>
              <a:gd name="connsiteX3" fmla="*/ 592183 w 949234"/>
              <a:gd name="connsiteY3" fmla="*/ 508968 h 752808"/>
              <a:gd name="connsiteX4" fmla="*/ 653143 w 949234"/>
              <a:gd name="connsiteY4" fmla="*/ 387048 h 752808"/>
              <a:gd name="connsiteX5" fmla="*/ 714103 w 949234"/>
              <a:gd name="connsiteY5" fmla="*/ 195459 h 752808"/>
              <a:gd name="connsiteX6" fmla="*/ 809897 w 949234"/>
              <a:gd name="connsiteY6" fmla="*/ 56122 h 752808"/>
              <a:gd name="connsiteX7" fmla="*/ 905691 w 949234"/>
              <a:gd name="connsiteY7" fmla="*/ 3870 h 752808"/>
              <a:gd name="connsiteX8" fmla="*/ 949234 w 949234"/>
              <a:gd name="connsiteY8" fmla="*/ 3870 h 7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234" h="752808">
                <a:moveTo>
                  <a:pt x="0" y="752808"/>
                </a:moveTo>
                <a:cubicBezTo>
                  <a:pt x="72571" y="749179"/>
                  <a:pt x="145143" y="745551"/>
                  <a:pt x="217714" y="726682"/>
                </a:cubicBezTo>
                <a:cubicBezTo>
                  <a:pt x="290285" y="707813"/>
                  <a:pt x="373017" y="675882"/>
                  <a:pt x="435428" y="639596"/>
                </a:cubicBezTo>
                <a:cubicBezTo>
                  <a:pt x="497840" y="603310"/>
                  <a:pt x="555897" y="551059"/>
                  <a:pt x="592183" y="508968"/>
                </a:cubicBezTo>
                <a:cubicBezTo>
                  <a:pt x="628469" y="466877"/>
                  <a:pt x="632823" y="439299"/>
                  <a:pt x="653143" y="387048"/>
                </a:cubicBezTo>
                <a:cubicBezTo>
                  <a:pt x="673463" y="334796"/>
                  <a:pt x="687977" y="250613"/>
                  <a:pt x="714103" y="195459"/>
                </a:cubicBezTo>
                <a:cubicBezTo>
                  <a:pt x="740229" y="140305"/>
                  <a:pt x="777966" y="88053"/>
                  <a:pt x="809897" y="56122"/>
                </a:cubicBezTo>
                <a:cubicBezTo>
                  <a:pt x="841828" y="24191"/>
                  <a:pt x="882468" y="12579"/>
                  <a:pt x="905691" y="3870"/>
                </a:cubicBezTo>
                <a:cubicBezTo>
                  <a:pt x="928914" y="-4839"/>
                  <a:pt x="949234" y="3870"/>
                  <a:pt x="949234" y="387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40674" y="4959272"/>
            <a:ext cx="1121772" cy="46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20703" y="4959272"/>
            <a:ext cx="1121772" cy="467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668962" y="4665656"/>
            <a:ext cx="1341120" cy="752808"/>
          </a:xfrm>
          <a:custGeom>
            <a:avLst/>
            <a:gdLst>
              <a:gd name="connsiteX0" fmla="*/ 0 w 949234"/>
              <a:gd name="connsiteY0" fmla="*/ 752808 h 752808"/>
              <a:gd name="connsiteX1" fmla="*/ 217714 w 949234"/>
              <a:gd name="connsiteY1" fmla="*/ 726682 h 752808"/>
              <a:gd name="connsiteX2" fmla="*/ 435428 w 949234"/>
              <a:gd name="connsiteY2" fmla="*/ 639596 h 752808"/>
              <a:gd name="connsiteX3" fmla="*/ 592183 w 949234"/>
              <a:gd name="connsiteY3" fmla="*/ 508968 h 752808"/>
              <a:gd name="connsiteX4" fmla="*/ 653143 w 949234"/>
              <a:gd name="connsiteY4" fmla="*/ 387048 h 752808"/>
              <a:gd name="connsiteX5" fmla="*/ 714103 w 949234"/>
              <a:gd name="connsiteY5" fmla="*/ 195459 h 752808"/>
              <a:gd name="connsiteX6" fmla="*/ 809897 w 949234"/>
              <a:gd name="connsiteY6" fmla="*/ 56122 h 752808"/>
              <a:gd name="connsiteX7" fmla="*/ 905691 w 949234"/>
              <a:gd name="connsiteY7" fmla="*/ 3870 h 752808"/>
              <a:gd name="connsiteX8" fmla="*/ 949234 w 949234"/>
              <a:gd name="connsiteY8" fmla="*/ 3870 h 7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234" h="752808">
                <a:moveTo>
                  <a:pt x="0" y="752808"/>
                </a:moveTo>
                <a:cubicBezTo>
                  <a:pt x="72571" y="749179"/>
                  <a:pt x="145143" y="745551"/>
                  <a:pt x="217714" y="726682"/>
                </a:cubicBezTo>
                <a:cubicBezTo>
                  <a:pt x="290285" y="707813"/>
                  <a:pt x="373017" y="675882"/>
                  <a:pt x="435428" y="639596"/>
                </a:cubicBezTo>
                <a:cubicBezTo>
                  <a:pt x="497840" y="603310"/>
                  <a:pt x="555897" y="551059"/>
                  <a:pt x="592183" y="508968"/>
                </a:cubicBezTo>
                <a:cubicBezTo>
                  <a:pt x="628469" y="466877"/>
                  <a:pt x="632823" y="439299"/>
                  <a:pt x="653143" y="387048"/>
                </a:cubicBezTo>
                <a:cubicBezTo>
                  <a:pt x="673463" y="334796"/>
                  <a:pt x="687977" y="250613"/>
                  <a:pt x="714103" y="195459"/>
                </a:cubicBezTo>
                <a:cubicBezTo>
                  <a:pt x="740229" y="140305"/>
                  <a:pt x="777966" y="88053"/>
                  <a:pt x="809897" y="56122"/>
                </a:cubicBezTo>
                <a:cubicBezTo>
                  <a:pt x="841828" y="24191"/>
                  <a:pt x="882468" y="12579"/>
                  <a:pt x="905691" y="3870"/>
                </a:cubicBezTo>
                <a:cubicBezTo>
                  <a:pt x="928914" y="-4839"/>
                  <a:pt x="949234" y="3870"/>
                  <a:pt x="949234" y="387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flipH="1">
            <a:off x="6007475" y="4665656"/>
            <a:ext cx="1302452" cy="752808"/>
          </a:xfrm>
          <a:custGeom>
            <a:avLst/>
            <a:gdLst>
              <a:gd name="connsiteX0" fmla="*/ 0 w 949234"/>
              <a:gd name="connsiteY0" fmla="*/ 752808 h 752808"/>
              <a:gd name="connsiteX1" fmla="*/ 217714 w 949234"/>
              <a:gd name="connsiteY1" fmla="*/ 726682 h 752808"/>
              <a:gd name="connsiteX2" fmla="*/ 435428 w 949234"/>
              <a:gd name="connsiteY2" fmla="*/ 639596 h 752808"/>
              <a:gd name="connsiteX3" fmla="*/ 592183 w 949234"/>
              <a:gd name="connsiteY3" fmla="*/ 508968 h 752808"/>
              <a:gd name="connsiteX4" fmla="*/ 653143 w 949234"/>
              <a:gd name="connsiteY4" fmla="*/ 387048 h 752808"/>
              <a:gd name="connsiteX5" fmla="*/ 714103 w 949234"/>
              <a:gd name="connsiteY5" fmla="*/ 195459 h 752808"/>
              <a:gd name="connsiteX6" fmla="*/ 809897 w 949234"/>
              <a:gd name="connsiteY6" fmla="*/ 56122 h 752808"/>
              <a:gd name="connsiteX7" fmla="*/ 905691 w 949234"/>
              <a:gd name="connsiteY7" fmla="*/ 3870 h 752808"/>
              <a:gd name="connsiteX8" fmla="*/ 949234 w 949234"/>
              <a:gd name="connsiteY8" fmla="*/ 3870 h 7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234" h="752808">
                <a:moveTo>
                  <a:pt x="0" y="752808"/>
                </a:moveTo>
                <a:cubicBezTo>
                  <a:pt x="72571" y="749179"/>
                  <a:pt x="145143" y="745551"/>
                  <a:pt x="217714" y="726682"/>
                </a:cubicBezTo>
                <a:cubicBezTo>
                  <a:pt x="290285" y="707813"/>
                  <a:pt x="373017" y="675882"/>
                  <a:pt x="435428" y="639596"/>
                </a:cubicBezTo>
                <a:cubicBezTo>
                  <a:pt x="497840" y="603310"/>
                  <a:pt x="555897" y="551059"/>
                  <a:pt x="592183" y="508968"/>
                </a:cubicBezTo>
                <a:cubicBezTo>
                  <a:pt x="628469" y="466877"/>
                  <a:pt x="632823" y="439299"/>
                  <a:pt x="653143" y="387048"/>
                </a:cubicBezTo>
                <a:cubicBezTo>
                  <a:pt x="673463" y="334796"/>
                  <a:pt x="687977" y="250613"/>
                  <a:pt x="714103" y="195459"/>
                </a:cubicBezTo>
                <a:cubicBezTo>
                  <a:pt x="740229" y="140305"/>
                  <a:pt x="777966" y="88053"/>
                  <a:pt x="809897" y="56122"/>
                </a:cubicBezTo>
                <a:cubicBezTo>
                  <a:pt x="841828" y="24191"/>
                  <a:pt x="882468" y="12579"/>
                  <a:pt x="905691" y="3870"/>
                </a:cubicBezTo>
                <a:cubicBezTo>
                  <a:pt x="928914" y="-4839"/>
                  <a:pt x="949234" y="3870"/>
                  <a:pt x="949234" y="387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 flipV="1">
            <a:off x="6351712" y="5403034"/>
            <a:ext cx="1341120" cy="752808"/>
          </a:xfrm>
          <a:custGeom>
            <a:avLst/>
            <a:gdLst>
              <a:gd name="connsiteX0" fmla="*/ 0 w 949234"/>
              <a:gd name="connsiteY0" fmla="*/ 752808 h 752808"/>
              <a:gd name="connsiteX1" fmla="*/ 217714 w 949234"/>
              <a:gd name="connsiteY1" fmla="*/ 726682 h 752808"/>
              <a:gd name="connsiteX2" fmla="*/ 435428 w 949234"/>
              <a:gd name="connsiteY2" fmla="*/ 639596 h 752808"/>
              <a:gd name="connsiteX3" fmla="*/ 592183 w 949234"/>
              <a:gd name="connsiteY3" fmla="*/ 508968 h 752808"/>
              <a:gd name="connsiteX4" fmla="*/ 653143 w 949234"/>
              <a:gd name="connsiteY4" fmla="*/ 387048 h 752808"/>
              <a:gd name="connsiteX5" fmla="*/ 714103 w 949234"/>
              <a:gd name="connsiteY5" fmla="*/ 195459 h 752808"/>
              <a:gd name="connsiteX6" fmla="*/ 809897 w 949234"/>
              <a:gd name="connsiteY6" fmla="*/ 56122 h 752808"/>
              <a:gd name="connsiteX7" fmla="*/ 905691 w 949234"/>
              <a:gd name="connsiteY7" fmla="*/ 3870 h 752808"/>
              <a:gd name="connsiteX8" fmla="*/ 949234 w 949234"/>
              <a:gd name="connsiteY8" fmla="*/ 3870 h 7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234" h="752808">
                <a:moveTo>
                  <a:pt x="0" y="752808"/>
                </a:moveTo>
                <a:cubicBezTo>
                  <a:pt x="72571" y="749179"/>
                  <a:pt x="145143" y="745551"/>
                  <a:pt x="217714" y="726682"/>
                </a:cubicBezTo>
                <a:cubicBezTo>
                  <a:pt x="290285" y="707813"/>
                  <a:pt x="373017" y="675882"/>
                  <a:pt x="435428" y="639596"/>
                </a:cubicBezTo>
                <a:cubicBezTo>
                  <a:pt x="497840" y="603310"/>
                  <a:pt x="555897" y="551059"/>
                  <a:pt x="592183" y="508968"/>
                </a:cubicBezTo>
                <a:cubicBezTo>
                  <a:pt x="628469" y="466877"/>
                  <a:pt x="632823" y="439299"/>
                  <a:pt x="653143" y="387048"/>
                </a:cubicBezTo>
                <a:cubicBezTo>
                  <a:pt x="673463" y="334796"/>
                  <a:pt x="687977" y="250613"/>
                  <a:pt x="714103" y="195459"/>
                </a:cubicBezTo>
                <a:cubicBezTo>
                  <a:pt x="740229" y="140305"/>
                  <a:pt x="777966" y="88053"/>
                  <a:pt x="809897" y="56122"/>
                </a:cubicBezTo>
                <a:cubicBezTo>
                  <a:pt x="841828" y="24191"/>
                  <a:pt x="882468" y="12579"/>
                  <a:pt x="905691" y="3870"/>
                </a:cubicBezTo>
                <a:cubicBezTo>
                  <a:pt x="928914" y="-4839"/>
                  <a:pt x="949234" y="3870"/>
                  <a:pt x="949234" y="387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H="1" flipV="1">
            <a:off x="7690225" y="5403034"/>
            <a:ext cx="1302452" cy="752808"/>
          </a:xfrm>
          <a:custGeom>
            <a:avLst/>
            <a:gdLst>
              <a:gd name="connsiteX0" fmla="*/ 0 w 949234"/>
              <a:gd name="connsiteY0" fmla="*/ 752808 h 752808"/>
              <a:gd name="connsiteX1" fmla="*/ 217714 w 949234"/>
              <a:gd name="connsiteY1" fmla="*/ 726682 h 752808"/>
              <a:gd name="connsiteX2" fmla="*/ 435428 w 949234"/>
              <a:gd name="connsiteY2" fmla="*/ 639596 h 752808"/>
              <a:gd name="connsiteX3" fmla="*/ 592183 w 949234"/>
              <a:gd name="connsiteY3" fmla="*/ 508968 h 752808"/>
              <a:gd name="connsiteX4" fmla="*/ 653143 w 949234"/>
              <a:gd name="connsiteY4" fmla="*/ 387048 h 752808"/>
              <a:gd name="connsiteX5" fmla="*/ 714103 w 949234"/>
              <a:gd name="connsiteY5" fmla="*/ 195459 h 752808"/>
              <a:gd name="connsiteX6" fmla="*/ 809897 w 949234"/>
              <a:gd name="connsiteY6" fmla="*/ 56122 h 752808"/>
              <a:gd name="connsiteX7" fmla="*/ 905691 w 949234"/>
              <a:gd name="connsiteY7" fmla="*/ 3870 h 752808"/>
              <a:gd name="connsiteX8" fmla="*/ 949234 w 949234"/>
              <a:gd name="connsiteY8" fmla="*/ 3870 h 75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9234" h="752808">
                <a:moveTo>
                  <a:pt x="0" y="752808"/>
                </a:moveTo>
                <a:cubicBezTo>
                  <a:pt x="72571" y="749179"/>
                  <a:pt x="145143" y="745551"/>
                  <a:pt x="217714" y="726682"/>
                </a:cubicBezTo>
                <a:cubicBezTo>
                  <a:pt x="290285" y="707813"/>
                  <a:pt x="373017" y="675882"/>
                  <a:pt x="435428" y="639596"/>
                </a:cubicBezTo>
                <a:cubicBezTo>
                  <a:pt x="497840" y="603310"/>
                  <a:pt x="555897" y="551059"/>
                  <a:pt x="592183" y="508968"/>
                </a:cubicBezTo>
                <a:cubicBezTo>
                  <a:pt x="628469" y="466877"/>
                  <a:pt x="632823" y="439299"/>
                  <a:pt x="653143" y="387048"/>
                </a:cubicBezTo>
                <a:cubicBezTo>
                  <a:pt x="673463" y="334796"/>
                  <a:pt x="687977" y="250613"/>
                  <a:pt x="714103" y="195459"/>
                </a:cubicBezTo>
                <a:cubicBezTo>
                  <a:pt x="740229" y="140305"/>
                  <a:pt x="777966" y="88053"/>
                  <a:pt x="809897" y="56122"/>
                </a:cubicBezTo>
                <a:cubicBezTo>
                  <a:pt x="841828" y="24191"/>
                  <a:pt x="882468" y="12579"/>
                  <a:pt x="905691" y="3870"/>
                </a:cubicBezTo>
                <a:cubicBezTo>
                  <a:pt x="928914" y="-4839"/>
                  <a:pt x="949234" y="3870"/>
                  <a:pt x="949234" y="387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Coupled modes as a quantum two-level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07" y="2274529"/>
            <a:ext cx="6224814" cy="112432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 is the energy in an individual mode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is the overlap energy of the two modes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542539"/>
            <a:ext cx="1781175" cy="57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65871" y="3401359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(“</a:t>
            </a:r>
            <a:r>
              <a:rPr lang="en-US" dirty="0" err="1" smtClean="0"/>
              <a:t>supermodes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7" y="3324138"/>
            <a:ext cx="3019425" cy="971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028" y="5477692"/>
            <a:ext cx="3389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rigorous E&amp;M treatment</a:t>
            </a:r>
          </a:p>
          <a:p>
            <a:r>
              <a:rPr lang="en-US" dirty="0" smtClean="0"/>
              <a:t>See Chuang 8.2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40" y="3324138"/>
            <a:ext cx="4095419" cy="19323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0817" y="5616191"/>
            <a:ext cx="397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Oscillation between the two waveguides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888449" y="5256484"/>
            <a:ext cx="148077" cy="359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87230" y="2542903"/>
            <a:ext cx="233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in one waveguide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387230" y="2911411"/>
            <a:ext cx="343010" cy="410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491" y="4343625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E-fields in phase</a:t>
            </a:r>
          </a:p>
          <a:p>
            <a:r>
              <a:rPr lang="en-US" dirty="0" smtClean="0"/>
              <a:t>Constructive</a:t>
            </a:r>
          </a:p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93779" y="4347342"/>
            <a:ext cx="2101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E-fields out of phase</a:t>
            </a:r>
          </a:p>
          <a:p>
            <a:r>
              <a:rPr lang="en-US" dirty="0" smtClean="0"/>
              <a:t>Destructive</a:t>
            </a:r>
          </a:p>
          <a:p>
            <a:r>
              <a:rPr lang="en-US" dirty="0" smtClean="0"/>
              <a:t>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finisar.com/sites/default/files/styles/colorbox/public/product-images/ftlx8571d3bcl.jpg?itok=JaIuaT-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766437"/>
            <a:ext cx="3746038" cy="26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wavelength / channel optical communication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7" y="1335088"/>
            <a:ext cx="5625176" cy="462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8198" y="4245506"/>
            <a:ext cx="24435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10GB/s transceiver</a:t>
            </a:r>
          </a:p>
          <a:p>
            <a:r>
              <a:rPr lang="en-US" dirty="0"/>
              <a:t>850nm VCSEL</a:t>
            </a:r>
          </a:p>
          <a:p>
            <a:r>
              <a:rPr lang="en-US" dirty="0"/>
              <a:t>Max Range ~300m</a:t>
            </a:r>
          </a:p>
          <a:p>
            <a:endParaRPr lang="en-US" dirty="0"/>
          </a:p>
          <a:p>
            <a:r>
              <a:rPr lang="en-US" dirty="0"/>
              <a:t>Short reach data center </a:t>
            </a:r>
            <a:br>
              <a:rPr lang="en-US" dirty="0"/>
            </a:br>
            <a:r>
              <a:rPr lang="en-US" dirty="0"/>
              <a:t>applications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9800" y="5824602"/>
            <a:ext cx="155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Finisar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resonator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1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Light traveling down waveguide can couple to resonant mode within the ring resonator</a:t>
                </a:r>
              </a:p>
              <a:p>
                <a:r>
                  <a:rPr lang="en-US" dirty="0"/>
                  <a:t>Resonance wavelength occurs when light accumulates a phase shift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when traveling around the ring: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Content Placeholder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69900" y="3086027"/>
            <a:ext cx="5932273" cy="2940946"/>
            <a:chOff x="1431747" y="3255455"/>
            <a:chExt cx="5932273" cy="2940946"/>
          </a:xfrm>
        </p:grpSpPr>
        <p:sp>
          <p:nvSpPr>
            <p:cNvPr id="5" name="Oval 4"/>
            <p:cNvSpPr/>
            <p:nvPr/>
          </p:nvSpPr>
          <p:spPr>
            <a:xfrm>
              <a:off x="3404500" y="4147458"/>
              <a:ext cx="1923536" cy="19235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563079" y="4306037"/>
              <a:ext cx="1606378" cy="16063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90442" y="3616026"/>
              <a:ext cx="5873578" cy="1647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307564" y="3698404"/>
              <a:ext cx="12631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31747" y="3322333"/>
              <a:ext cx="99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Waveguide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8591" y="4913599"/>
              <a:ext cx="1289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Ring Resonator</a:t>
              </a:r>
            </a:p>
          </p:txBody>
        </p:sp>
        <p:sp>
          <p:nvSpPr>
            <p:cNvPr id="40" name="Arc 39"/>
            <p:cNvSpPr/>
            <p:nvPr/>
          </p:nvSpPr>
          <p:spPr>
            <a:xfrm>
              <a:off x="3256837" y="4070421"/>
              <a:ext cx="2130500" cy="2125980"/>
            </a:xfrm>
            <a:prstGeom prst="arc">
              <a:avLst>
                <a:gd name="adj1" fmla="val 18498731"/>
                <a:gd name="adj2" fmla="val 21482553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035524" y="3690784"/>
              <a:ext cx="12631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704854" y="3693488"/>
              <a:ext cx="12631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698198" y="3727794"/>
              <a:ext cx="1269794" cy="65712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222473" y="3275904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473" y="3275904"/>
                  <a:ext cx="33457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740092" y="3770526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092" y="3770526"/>
                  <a:ext cx="33457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5" idx="1"/>
            </p:cNvCxnSpPr>
            <p:nvPr/>
          </p:nvCxnSpPr>
          <p:spPr>
            <a:xfrm flipV="1">
              <a:off x="3686195" y="3757005"/>
              <a:ext cx="1200930" cy="67214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626894" y="3789154"/>
                  <a:ext cx="5088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a14:m>
                  <a:r>
                    <a:rPr lang="en-US" dirty="0" smtClean="0"/>
                    <a:t>*</a:t>
                  </a:r>
                  <a:endParaRPr lang="en-US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894" y="3789154"/>
                  <a:ext cx="50881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3743304" y="4453406"/>
              <a:ext cx="12631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222472" y="4418001"/>
                  <a:ext cx="517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 smtClean="0"/>
                    <a:t>*</a:t>
                  </a:r>
                  <a:endParaRPr lang="en-US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472" y="4418001"/>
                  <a:ext cx="51761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11748" y="3255455"/>
                  <a:ext cx="283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748" y="3255455"/>
                  <a:ext cx="28315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043" r="-652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30773" y="3297241"/>
                  <a:ext cx="2726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773" y="3297241"/>
                  <a:ext cx="27263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222" r="-6667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220753" y="4215720"/>
                  <a:ext cx="2884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53" y="4215720"/>
                  <a:ext cx="28847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766" r="-638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Arc 29"/>
            <p:cNvSpPr/>
            <p:nvPr/>
          </p:nvSpPr>
          <p:spPr>
            <a:xfrm flipH="1">
              <a:off x="3335854" y="4048580"/>
              <a:ext cx="2130500" cy="2125980"/>
            </a:xfrm>
            <a:prstGeom prst="arc">
              <a:avLst>
                <a:gd name="adj1" fmla="val 18498731"/>
                <a:gd name="adj2" fmla="val 21482553"/>
              </a:avLst>
            </a:prstGeom>
            <a:ln>
              <a:solidFill>
                <a:srgbClr val="FF0000"/>
              </a:solidFill>
              <a:headEnd type="triangle" w="lg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242810" y="4279501"/>
                  <a:ext cx="2779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810" y="4279501"/>
                  <a:ext cx="277960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9565" r="-8696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45" y="4020359"/>
            <a:ext cx="29337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resonator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00232" y="949277"/>
            <a:ext cx="5932273" cy="2940946"/>
            <a:chOff x="1431747" y="3255455"/>
            <a:chExt cx="5932273" cy="2940946"/>
          </a:xfrm>
        </p:grpSpPr>
        <p:sp>
          <p:nvSpPr>
            <p:cNvPr id="5" name="Oval 4"/>
            <p:cNvSpPr/>
            <p:nvPr/>
          </p:nvSpPr>
          <p:spPr>
            <a:xfrm>
              <a:off x="3404500" y="4147458"/>
              <a:ext cx="1923536" cy="19235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563079" y="4306037"/>
              <a:ext cx="1606378" cy="16063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90442" y="3616026"/>
              <a:ext cx="5873578" cy="1647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307564" y="3698404"/>
              <a:ext cx="12631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31747" y="3322333"/>
              <a:ext cx="99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Waveguide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8591" y="4913599"/>
              <a:ext cx="1289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Ring Resonator</a:t>
              </a:r>
            </a:p>
          </p:txBody>
        </p:sp>
        <p:sp>
          <p:nvSpPr>
            <p:cNvPr id="40" name="Arc 39"/>
            <p:cNvSpPr/>
            <p:nvPr/>
          </p:nvSpPr>
          <p:spPr>
            <a:xfrm>
              <a:off x="3256837" y="4070421"/>
              <a:ext cx="2130500" cy="2125980"/>
            </a:xfrm>
            <a:prstGeom prst="arc">
              <a:avLst>
                <a:gd name="adj1" fmla="val 18498731"/>
                <a:gd name="adj2" fmla="val 21482553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035524" y="3690784"/>
              <a:ext cx="12631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704854" y="3693488"/>
              <a:ext cx="12631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698198" y="3727794"/>
              <a:ext cx="1269794" cy="65712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222473" y="3275904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473" y="3275904"/>
                  <a:ext cx="33457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740092" y="3770526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092" y="3770526"/>
                  <a:ext cx="33457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5" idx="1"/>
            </p:cNvCxnSpPr>
            <p:nvPr/>
          </p:nvCxnSpPr>
          <p:spPr>
            <a:xfrm flipV="1">
              <a:off x="3686195" y="3757005"/>
              <a:ext cx="1200930" cy="67214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626894" y="3789154"/>
                  <a:ext cx="5088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a14:m>
                  <a:r>
                    <a:rPr lang="en-US" dirty="0" smtClean="0"/>
                    <a:t>*</a:t>
                  </a:r>
                  <a:endParaRPr lang="en-US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894" y="3789154"/>
                  <a:ext cx="50881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3743304" y="4453406"/>
              <a:ext cx="12631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222472" y="4418001"/>
                  <a:ext cx="517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 smtClean="0"/>
                    <a:t>*</a:t>
                  </a:r>
                  <a:endParaRPr lang="en-US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472" y="4418001"/>
                  <a:ext cx="51761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11748" y="3255455"/>
                  <a:ext cx="283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748" y="3255455"/>
                  <a:ext cx="28315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766" r="-638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30773" y="3297241"/>
                  <a:ext cx="2726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773" y="3297241"/>
                  <a:ext cx="27263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222" r="-6667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220753" y="4215720"/>
                  <a:ext cx="2884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53" y="4215720"/>
                  <a:ext cx="28847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766" r="-8511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Arc 29"/>
            <p:cNvSpPr/>
            <p:nvPr/>
          </p:nvSpPr>
          <p:spPr>
            <a:xfrm flipH="1">
              <a:off x="3335854" y="4048580"/>
              <a:ext cx="2130500" cy="2125980"/>
            </a:xfrm>
            <a:prstGeom prst="arc">
              <a:avLst>
                <a:gd name="adj1" fmla="val 18498731"/>
                <a:gd name="adj2" fmla="val 21482553"/>
              </a:avLst>
            </a:prstGeom>
            <a:ln>
              <a:solidFill>
                <a:srgbClr val="FF0000"/>
              </a:solidFill>
              <a:headEnd type="triangle" w="lg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242810" y="4279501"/>
                  <a:ext cx="2779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810" y="4279501"/>
                  <a:ext cx="277960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000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77" y="1883609"/>
            <a:ext cx="2933700" cy="733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191020" y="2843678"/>
                <a:ext cx="23167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Power conservation: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20" y="2843678"/>
                <a:ext cx="2316788" cy="707886"/>
              </a:xfrm>
              <a:prstGeom prst="rect">
                <a:avLst/>
              </a:prstGeom>
              <a:blipFill rotWithShape="0">
                <a:blip r:embed="rId12"/>
                <a:stretch>
                  <a:fillRect l="-2895" t="-4274"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52" y="4351911"/>
            <a:ext cx="4154631" cy="101225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578815" y="301477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U</a:t>
            </a:r>
            <a:endParaRPr lang="en-US" sz="2400" i="1" dirty="0"/>
          </a:p>
        </p:txBody>
      </p:sp>
      <p:cxnSp>
        <p:nvCxnSpPr>
          <p:cNvPr id="34" name="Straight Arrow Connector 33"/>
          <p:cNvCxnSpPr>
            <a:stCxn id="29" idx="0"/>
          </p:cNvCxnSpPr>
          <p:nvPr/>
        </p:nvCxnSpPr>
        <p:spPr>
          <a:xfrm flipH="1" flipV="1">
            <a:off x="7654834" y="2658345"/>
            <a:ext cx="114899" cy="356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70225" y="3925926"/>
            <a:ext cx="75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resonator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00232" y="949277"/>
            <a:ext cx="5932273" cy="2940946"/>
            <a:chOff x="1431747" y="3255455"/>
            <a:chExt cx="5932273" cy="2940946"/>
          </a:xfrm>
        </p:grpSpPr>
        <p:sp>
          <p:nvSpPr>
            <p:cNvPr id="5" name="Oval 4"/>
            <p:cNvSpPr/>
            <p:nvPr/>
          </p:nvSpPr>
          <p:spPr>
            <a:xfrm>
              <a:off x="3404500" y="4147458"/>
              <a:ext cx="1923536" cy="19235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563079" y="4306037"/>
              <a:ext cx="1606378" cy="160637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490442" y="3616026"/>
              <a:ext cx="5873578" cy="1647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307564" y="3698404"/>
              <a:ext cx="12631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31747" y="3322333"/>
              <a:ext cx="99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Waveguide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88591" y="4913599"/>
              <a:ext cx="1289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Ring Resonator</a:t>
              </a:r>
            </a:p>
          </p:txBody>
        </p:sp>
        <p:sp>
          <p:nvSpPr>
            <p:cNvPr id="40" name="Arc 39"/>
            <p:cNvSpPr/>
            <p:nvPr/>
          </p:nvSpPr>
          <p:spPr>
            <a:xfrm>
              <a:off x="3256837" y="4070421"/>
              <a:ext cx="2130500" cy="2125980"/>
            </a:xfrm>
            <a:prstGeom prst="arc">
              <a:avLst>
                <a:gd name="adj1" fmla="val 18498731"/>
                <a:gd name="adj2" fmla="val 21482553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035524" y="3690784"/>
              <a:ext cx="126313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3704854" y="3693488"/>
              <a:ext cx="12631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698198" y="3727794"/>
              <a:ext cx="1269794" cy="65712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222473" y="3275904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473" y="3275904"/>
                  <a:ext cx="33457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740092" y="3770526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0092" y="3770526"/>
                  <a:ext cx="33457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5" idx="1"/>
            </p:cNvCxnSpPr>
            <p:nvPr/>
          </p:nvCxnSpPr>
          <p:spPr>
            <a:xfrm flipV="1">
              <a:off x="3686195" y="3757005"/>
              <a:ext cx="1200930" cy="67214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626894" y="3789154"/>
                  <a:ext cx="5088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a14:m>
                  <a:r>
                    <a:rPr lang="en-US" dirty="0" smtClean="0"/>
                    <a:t>*</a:t>
                  </a:r>
                  <a:endParaRPr lang="en-US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894" y="3789154"/>
                  <a:ext cx="50881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3743304" y="4453406"/>
              <a:ext cx="126313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222472" y="4418001"/>
                  <a:ext cx="5176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 smtClean="0"/>
                    <a:t>*</a:t>
                  </a:r>
                  <a:endParaRPr lang="en-US" dirty="0"/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472" y="4418001"/>
                  <a:ext cx="51761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11748" y="3255455"/>
                  <a:ext cx="283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748" y="3255455"/>
                  <a:ext cx="28315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766" r="-6383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30773" y="3297241"/>
                  <a:ext cx="2726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773" y="3297241"/>
                  <a:ext cx="27263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222" r="-6667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220753" y="4215720"/>
                  <a:ext cx="2884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53" y="4215720"/>
                  <a:ext cx="28847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766" r="-8511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Arc 29"/>
            <p:cNvSpPr/>
            <p:nvPr/>
          </p:nvSpPr>
          <p:spPr>
            <a:xfrm flipH="1">
              <a:off x="3335854" y="4048580"/>
              <a:ext cx="2130500" cy="2125980"/>
            </a:xfrm>
            <a:prstGeom prst="arc">
              <a:avLst>
                <a:gd name="adj1" fmla="val 18498731"/>
                <a:gd name="adj2" fmla="val 21482553"/>
              </a:avLst>
            </a:prstGeom>
            <a:ln>
              <a:solidFill>
                <a:srgbClr val="FF0000"/>
              </a:solidFill>
              <a:headEnd type="triangle" w="lg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242810" y="4279501"/>
                  <a:ext cx="2779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2810" y="4279501"/>
                  <a:ext cx="277960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0000" r="-888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577" y="1883609"/>
            <a:ext cx="2933700" cy="7334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56570" y="3764816"/>
                <a:ext cx="23167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Power conservation: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0" y="3764816"/>
                <a:ext cx="2316788" cy="707886"/>
              </a:xfrm>
              <a:prstGeom prst="rect">
                <a:avLst/>
              </a:prstGeom>
              <a:blipFill rotWithShape="0">
                <a:blip r:embed="rId12"/>
                <a:stretch>
                  <a:fillRect l="-2895" t="-5172"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243671" y="4045442"/>
                <a:ext cx="1770741" cy="421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71" y="4045442"/>
                <a:ext cx="1770741" cy="4217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16557" y="5272021"/>
                <a:ext cx="1873462" cy="774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57" y="5272021"/>
                <a:ext cx="1873462" cy="77469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09100" y="536361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=&gt;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004001" y="4643491"/>
                <a:ext cx="1251753" cy="514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01" y="4643491"/>
                <a:ext cx="1251753" cy="51411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290008" y="4757496"/>
            <a:ext cx="868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Define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920346" y="3703770"/>
            <a:ext cx="2417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Circulation condition: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298651" y="4803662"/>
                <a:ext cx="24179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b="0" dirty="0" smtClean="0"/>
                  <a:t> phase change in ring</a:t>
                </a:r>
                <a:endParaRPr lang="en-US" sz="2000" b="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51" y="4803662"/>
                <a:ext cx="2417906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3778" t="-26000" r="-6045" b="-5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142738" y="4753976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(loss in ring)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76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transmission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87" y="1065911"/>
            <a:ext cx="7275836" cy="4850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68140" y="3314700"/>
                <a:ext cx="20088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critical</m:t>
                      </m:r>
                      <m: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coupling</m:t>
                      </m:r>
                      <m:r>
                        <a:rPr lang="en-US" b="0" i="0" smtClean="0">
                          <a:solidFill>
                            <a:srgbClr val="0B0B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B0B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40" y="3314700"/>
                <a:ext cx="2008883" cy="646331"/>
              </a:xfrm>
              <a:prstGeom prst="rect">
                <a:avLst/>
              </a:prstGeom>
              <a:blipFill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78321" y="1260203"/>
                <a:ext cx="22204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waveguide</m:t>
                      </m:r>
                      <m: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loss</m:t>
                      </m:r>
                      <m:r>
                        <a:rPr lang="en-US" b="0" i="0" smtClean="0">
                          <a:solidFill>
                            <a:srgbClr val="0079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9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321" y="1260203"/>
                <a:ext cx="222048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8548" y="2202180"/>
                <a:ext cx="1710340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8" y="2202180"/>
                <a:ext cx="1710340" cy="692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3460" y="3147145"/>
                <a:ext cx="18565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change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ring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0" y="3147145"/>
                <a:ext cx="1856598" cy="553998"/>
              </a:xfrm>
              <a:prstGeom prst="rect">
                <a:avLst/>
              </a:prstGeom>
              <a:blipFill>
                <a:blip r:embed="rId6"/>
                <a:stretch>
                  <a:fillRect l="-3947" t="-1099" r="-2961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3460" y="3838040"/>
                <a:ext cx="1483932" cy="1118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𝑟𝑖𝑛𝑔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:r>
                  <a:rPr lang="en-US" b="0" dirty="0"/>
                  <a:t/>
                </a: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ring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length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60" y="3838040"/>
                <a:ext cx="1483932" cy="1118319"/>
              </a:xfrm>
              <a:prstGeom prst="rect">
                <a:avLst/>
              </a:prstGeom>
              <a:blipFill>
                <a:blip r:embed="rId7"/>
                <a:stretch>
                  <a:fillRect l="-412" t="-2186" r="-123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6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resonator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Hewlett Packard Enterprise - Silicon </a:t>
            </a:r>
            <a:r>
              <a:rPr lang="en-US" dirty="0" err="1" smtClean="0">
                <a:hlinkClick r:id="rId2" action="ppaction://hlinkfile"/>
              </a:rPr>
              <a:t>Microring</a:t>
            </a:r>
            <a:r>
              <a:rPr lang="en-US" dirty="0" smtClean="0">
                <a:hlinkClick r:id="rId2" action="ppaction://hlinkfile"/>
              </a:rPr>
              <a:t> Resonators-jdAYo5bM01k.mp4</a:t>
            </a:r>
            <a:endParaRPr lang="en-US" dirty="0" smtClean="0"/>
          </a:p>
          <a:p>
            <a:r>
              <a:rPr lang="en-US" dirty="0" smtClean="0"/>
              <a:t>(https</a:t>
            </a:r>
            <a:r>
              <a:rPr lang="en-US" dirty="0"/>
              <a:t>://</a:t>
            </a:r>
            <a:r>
              <a:rPr lang="en-US" dirty="0" smtClean="0"/>
              <a:t>www.youtube.com/watch?v=jdAYo5bM01k)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Ring resonator all-pass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Ring resonator with low waveguide loss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~1)</m:t>
                    </m:r>
                  </m:oMath>
                </a14:m>
                <a:r>
                  <a:rPr lang="en-US" dirty="0"/>
                  <a:t> can be used an all-pass filter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phase delay</a:t>
                </a:r>
              </a:p>
              <a:p>
                <a:r>
                  <a:rPr lang="en-US" dirty="0"/>
                  <a:t>What use do we have for this? Large change in phase at resonance introduces group delay </a:t>
                </a:r>
                <a:r>
                  <a:rPr lang="en-US" dirty="0">
                    <a:sym typeface="Wingdings" panose="05000000000000000000" pitchFamily="2" charset="2"/>
                  </a:rPr>
                  <a:t> optical buffer, dispersion compensation, delay for Mach-</a:t>
                </a:r>
                <a:r>
                  <a:rPr lang="en-US" dirty="0" err="1">
                    <a:sym typeface="Wingdings" panose="05000000000000000000" pitchFamily="2" charset="2"/>
                  </a:rPr>
                  <a:t>Zehnder</a:t>
                </a:r>
                <a:r>
                  <a:rPr lang="en-US" dirty="0">
                    <a:sym typeface="Wingdings" panose="05000000000000000000" pitchFamily="2" charset="2"/>
                  </a:rPr>
                  <a:t> interferometer.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32" y="3303373"/>
            <a:ext cx="4194674" cy="279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4" y="3303373"/>
            <a:ext cx="4093181" cy="2728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0" y="4333766"/>
            <a:ext cx="2152609" cy="79915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807308" y="4357816"/>
            <a:ext cx="4420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2822" y="4361936"/>
            <a:ext cx="40777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8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Ring resonator all-pass filter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9888" y="3030751"/>
            <a:ext cx="769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39440" y="2676525"/>
            <a:ext cx="757537" cy="354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96977" y="2676525"/>
            <a:ext cx="4018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04730" y="3030750"/>
            <a:ext cx="757537" cy="354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09493" y="2676525"/>
            <a:ext cx="757537" cy="354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39440" y="3030750"/>
            <a:ext cx="757537" cy="354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1096" y="3384976"/>
            <a:ext cx="1120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67030" y="3030750"/>
            <a:ext cx="769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19611" y="2681159"/>
            <a:ext cx="4018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3203" y="2395666"/>
                <a:ext cx="495300" cy="4953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203" y="2395666"/>
                <a:ext cx="495300" cy="4953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369888" y="2853638"/>
            <a:ext cx="7695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51263" y="2853638"/>
            <a:ext cx="7695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346" y="2458650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20321" y="2480615"/>
            <a:ext cx="101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out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7037" y="1440404"/>
            <a:ext cx="361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Mach-</a:t>
            </a:r>
            <a:r>
              <a:rPr lang="en-US" b="1" dirty="0" err="1"/>
              <a:t>Zehnder</a:t>
            </a:r>
            <a:r>
              <a:rPr lang="en-US" b="1" dirty="0"/>
              <a:t> interferometer (MZI)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4637" y="3683527"/>
                <a:ext cx="4210192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Destructive interference at output if</a:t>
                </a:r>
                <a:br>
                  <a:rPr lang="en-US" dirty="0"/>
                </a:br>
                <a:r>
                  <a:rPr lang="en-US" dirty="0"/>
                  <a:t>delay stage introduces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phase shift.</a:t>
                </a:r>
              </a:p>
              <a:p>
                <a:endParaRPr lang="en-US" dirty="0"/>
              </a:p>
              <a:p>
                <a:r>
                  <a:rPr lang="en-US" dirty="0"/>
                  <a:t>Traditional delay stage incorporates</a:t>
                </a:r>
                <a:br>
                  <a:rPr lang="en-US" dirty="0"/>
                </a:br>
                <a:r>
                  <a:rPr lang="en-US" dirty="0"/>
                  <a:t>non-linear medium which will have</a:t>
                </a:r>
                <a:br>
                  <a:rPr lang="en-US" dirty="0"/>
                </a:br>
                <a:r>
                  <a:rPr lang="en-US" dirty="0"/>
                  <a:t>refractive index change with applied</a:t>
                </a:r>
                <a:br>
                  <a:rPr lang="en-US" dirty="0"/>
                </a:br>
                <a:r>
                  <a:rPr lang="en-US" dirty="0"/>
                  <a:t>voltage. Delay stage length may need to be</a:t>
                </a:r>
              </a:p>
              <a:p>
                <a:r>
                  <a:rPr lang="en-US" dirty="0"/>
                  <a:t>millimeters long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/>
                  <a:t> phase shift.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37" y="3683527"/>
                <a:ext cx="4210192" cy="2308324"/>
              </a:xfrm>
              <a:prstGeom prst="rect">
                <a:avLst/>
              </a:prstGeom>
              <a:blipFill>
                <a:blip r:embed="rId3"/>
                <a:stretch>
                  <a:fillRect l="-1304" t="-1319" r="-290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4928916" y="3044983"/>
            <a:ext cx="769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98468" y="2690757"/>
            <a:ext cx="757537" cy="354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56005" y="2690757"/>
            <a:ext cx="11077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63758" y="3044982"/>
            <a:ext cx="757537" cy="354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68521" y="2690757"/>
            <a:ext cx="757537" cy="354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98468" y="3044982"/>
            <a:ext cx="757537" cy="354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60124" y="3399208"/>
            <a:ext cx="1120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326058" y="3044982"/>
            <a:ext cx="7695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28916" y="2867870"/>
            <a:ext cx="7695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10291" y="2867870"/>
            <a:ext cx="7695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79374" y="2472882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in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79349" y="2494847"/>
            <a:ext cx="101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out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36065" y="1311735"/>
            <a:ext cx="3619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Mach-</a:t>
            </a:r>
            <a:r>
              <a:rPr lang="en-US" b="1" dirty="0" err="1"/>
              <a:t>Zehnder</a:t>
            </a:r>
            <a:r>
              <a:rPr lang="en-US" b="1" dirty="0"/>
              <a:t> interferometer (MZI)</a:t>
            </a:r>
          </a:p>
          <a:p>
            <a:r>
              <a:rPr lang="en-US" b="1" dirty="0"/>
              <a:t>w/ ring resonator delay stage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59141" y="3768731"/>
            <a:ext cx="212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Compact delay stage</a:t>
            </a:r>
            <a:endParaRPr lang="en-US" b="0" dirty="0"/>
          </a:p>
        </p:txBody>
      </p:sp>
      <p:sp>
        <p:nvSpPr>
          <p:cNvPr id="46" name="Oval 45"/>
          <p:cNvSpPr/>
          <p:nvPr/>
        </p:nvSpPr>
        <p:spPr>
          <a:xfrm>
            <a:off x="6760849" y="2138307"/>
            <a:ext cx="5334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720554" y="1321260"/>
            <a:ext cx="0" cy="468011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Add/Drop ring resonator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5911"/>
            <a:ext cx="7740650" cy="4622103"/>
          </a:xfrm>
        </p:spPr>
        <p:txBody>
          <a:bodyPr/>
          <a:lstStyle/>
          <a:p>
            <a:r>
              <a:rPr lang="en-US" dirty="0"/>
              <a:t>Ring resonator shown on previous page can be used as a notch filter however we need to precisely match the transmission coefficient to the loss coefficient in the ring which in practice is not easy.</a:t>
            </a:r>
          </a:p>
          <a:p>
            <a:r>
              <a:rPr lang="en-US" dirty="0"/>
              <a:t>Adding another waveguide bus allows you to couple the light out of the ring thus forming a bandpass filter.</a:t>
            </a:r>
          </a:p>
        </p:txBody>
      </p:sp>
      <p:sp>
        <p:nvSpPr>
          <p:cNvPr id="4" name="Oval 3"/>
          <p:cNvSpPr/>
          <p:nvPr/>
        </p:nvSpPr>
        <p:spPr>
          <a:xfrm>
            <a:off x="3465463" y="3860073"/>
            <a:ext cx="1923536" cy="1923536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24042" y="4018652"/>
            <a:ext cx="1606378" cy="1606378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0442" y="3616026"/>
            <a:ext cx="5873578" cy="1647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07564" y="3698404"/>
            <a:ext cx="12631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1747" y="3383513"/>
            <a:ext cx="875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Waveguide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8026" y="4664393"/>
            <a:ext cx="1128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Ring Resonator</a:t>
            </a:r>
          </a:p>
        </p:txBody>
      </p:sp>
      <p:sp>
        <p:nvSpPr>
          <p:cNvPr id="10" name="Arc 9"/>
          <p:cNvSpPr/>
          <p:nvPr/>
        </p:nvSpPr>
        <p:spPr>
          <a:xfrm>
            <a:off x="3317800" y="3783036"/>
            <a:ext cx="2130500" cy="2125980"/>
          </a:xfrm>
          <a:prstGeom prst="arc">
            <a:avLst>
              <a:gd name="adj1" fmla="val 18498731"/>
              <a:gd name="adj2" fmla="val 21482553"/>
            </a:avLst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35524" y="3690784"/>
            <a:ext cx="12631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04854" y="3693488"/>
            <a:ext cx="1263138" cy="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51020" y="3718560"/>
            <a:ext cx="691564" cy="25461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22473" y="3275904"/>
                <a:ext cx="334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73" y="3275904"/>
                <a:ext cx="33457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07382" y="3657226"/>
                <a:ext cx="334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382" y="3657226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452973" y="5856492"/>
            <a:ext cx="5873578" cy="1647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240488" y="5938870"/>
            <a:ext cx="139729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704855" y="5692140"/>
            <a:ext cx="729985" cy="25994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95802" y="5562226"/>
                <a:ext cx="334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802" y="5562226"/>
                <a:ext cx="3345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900335" y="3552284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Input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50880" y="3552284"/>
            <a:ext cx="721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Through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1870" y="5783609"/>
            <a:ext cx="501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Drop</a:t>
            </a:r>
          </a:p>
        </p:txBody>
      </p:sp>
    </p:spTree>
    <p:extLst>
      <p:ext uri="{BB962C8B-B14F-4D97-AF65-F5344CB8AC3E}">
        <p14:creationId xmlns:p14="http://schemas.microsoft.com/office/powerpoint/2010/main" val="4377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7" y="1048230"/>
            <a:ext cx="6278492" cy="4185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Add/Drop ring resonator filter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43" y="4128681"/>
            <a:ext cx="4354745" cy="17160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50949" y="1716334"/>
            <a:ext cx="577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B00"/>
                </a:solidFill>
              </a:rPr>
              <a:t>drop</a:t>
            </a:r>
            <a:endParaRPr lang="en-US" dirty="0">
              <a:solidFill>
                <a:srgbClr val="007B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02419" y="1638075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808FF"/>
                </a:solidFill>
              </a:rPr>
              <a:t>through</a:t>
            </a:r>
            <a:endParaRPr lang="en-US" dirty="0">
              <a:solidFill>
                <a:srgbClr val="080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Add/Drop ring resonator filter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900" y="1485899"/>
            <a:ext cx="3314700" cy="2378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1664" y="1458269"/>
            <a:ext cx="3473450" cy="2406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10663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3820" y="2118901"/>
            <a:ext cx="721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Through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73926"/>
            <a:ext cx="501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Drop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6959" y="2172447"/>
            <a:ext cx="529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Input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22584" y="2188922"/>
            <a:ext cx="721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Through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6959" y="2935710"/>
            <a:ext cx="501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Drop</a:t>
            </a:r>
          </a:p>
        </p:txBody>
      </p:sp>
    </p:spTree>
    <p:extLst>
      <p:ext uri="{BB962C8B-B14F-4D97-AF65-F5344CB8AC3E}">
        <p14:creationId xmlns:p14="http://schemas.microsoft.com/office/powerpoint/2010/main" val="23634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Wavelength division multiplexing (WDM)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918" y="2070322"/>
            <a:ext cx="643943" cy="425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9917" y="2647725"/>
            <a:ext cx="643943" cy="425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790" y="4304448"/>
            <a:ext cx="643943" cy="425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0375" y="3419204"/>
            <a:ext cx="145070" cy="145070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8227" y="3803426"/>
            <a:ext cx="145070" cy="145070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3"/>
          </p:cNvCxnSpPr>
          <p:nvPr/>
        </p:nvCxnSpPr>
        <p:spPr>
          <a:xfrm flipV="1">
            <a:off x="1173861" y="2282823"/>
            <a:ext cx="12878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92733" y="2894208"/>
            <a:ext cx="12878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29929" y="1858852"/>
            <a:ext cx="1416676" cy="3120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72493" y="2878518"/>
            <a:ext cx="530180" cy="5301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29929" y="2282823"/>
            <a:ext cx="1156952" cy="1136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9929" y="2903195"/>
            <a:ext cx="1156952" cy="516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59086" y="3419206"/>
            <a:ext cx="1127797" cy="1172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92733" y="4587746"/>
            <a:ext cx="106635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238516" y="3408698"/>
            <a:ext cx="1148365" cy="4576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2730" y="1821468"/>
            <a:ext cx="3237257" cy="323116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4" idx="1"/>
          </p:cNvCxnSpPr>
          <p:nvPr/>
        </p:nvCxnSpPr>
        <p:spPr>
          <a:xfrm flipV="1">
            <a:off x="2229929" y="3408698"/>
            <a:ext cx="3246946" cy="105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8822" y="2114565"/>
            <a:ext cx="3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7695" y="2687230"/>
            <a:ext cx="3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55848" y="4332283"/>
            <a:ext cx="3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31053" y="3379608"/>
            <a:ext cx="13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fiber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66002" y="188630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6001" y="250918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λ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60257" y="422252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λ</a:t>
            </a:r>
            <a:r>
              <a:rPr lang="en-US" baseline="-25000" dirty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92818" y="188892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92817" y="2511811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λ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87073" y="422515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858"/>
                </a:solidFill>
              </a:rPr>
              <a:t>λ</a:t>
            </a:r>
            <a:r>
              <a:rPr lang="en-US" baseline="-25000" dirty="0">
                <a:solidFill>
                  <a:srgbClr val="00B858"/>
                </a:solidFill>
              </a:rPr>
              <a:t>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13384" y="206101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13273" y="266634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3273" y="4332283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8628" y="5006434"/>
            <a:ext cx="19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multiplexer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67781" y="4990769"/>
            <a:ext cx="22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</a:t>
            </a:r>
            <a:r>
              <a:rPr lang="en-US" dirty="0" err="1"/>
              <a:t>demultiplexer</a:t>
            </a:r>
            <a:endParaRPr lang="en-US" dirty="0"/>
          </a:p>
        </p:txBody>
      </p:sp>
      <p:sp>
        <p:nvSpPr>
          <p:cNvPr id="36" name="Content Placeholder 36"/>
          <p:cNvSpPr>
            <a:spLocks noGrp="1"/>
          </p:cNvSpPr>
          <p:nvPr>
            <p:ph idx="1"/>
          </p:nvPr>
        </p:nvSpPr>
        <p:spPr>
          <a:xfrm>
            <a:off x="832348" y="5374129"/>
            <a:ext cx="7740650" cy="2378340"/>
          </a:xfrm>
        </p:spPr>
        <p:txBody>
          <a:bodyPr>
            <a:normAutofit/>
          </a:bodyPr>
          <a:lstStyle/>
          <a:p>
            <a:r>
              <a:rPr lang="en-US" dirty="0"/>
              <a:t>Many wavelengths are sent down the same optical fiber</a:t>
            </a:r>
          </a:p>
          <a:p>
            <a:r>
              <a:rPr lang="en-US" dirty="0"/>
              <a:t>Capacity is increased by N </a:t>
            </a:r>
            <a:r>
              <a:rPr lang="en-US" dirty="0" smtClean="0"/>
              <a:t>times, N = # wavelengths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WDM </a:t>
            </a:r>
            <a:r>
              <a:rPr lang="en-US" dirty="0" err="1"/>
              <a:t>demultiplexing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64698" y="1564377"/>
                <a:ext cx="12175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698" y="1564377"/>
                <a:ext cx="1217513" cy="276999"/>
              </a:xfrm>
              <a:prstGeom prst="rect">
                <a:avLst/>
              </a:prstGeom>
              <a:blipFill>
                <a:blip r:embed="rId2"/>
                <a:stretch>
                  <a:fillRect l="-4500" r="-15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>
          <a:xfrm>
            <a:off x="232395" y="2185886"/>
            <a:ext cx="8256448" cy="3052349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7783212" y="1914461"/>
            <a:ext cx="1179813" cy="5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472359" y="214871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761212" y="4985467"/>
                <a:ext cx="275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212" y="4985467"/>
                <a:ext cx="275140" cy="276999"/>
              </a:xfrm>
              <a:prstGeom prst="rect">
                <a:avLst/>
              </a:prstGeom>
              <a:blipFill>
                <a:blip r:embed="rId4"/>
                <a:stretch>
                  <a:fillRect l="-22222" r="-8889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37707" y="4961236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85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07" y="4961236"/>
                <a:ext cx="280461" cy="276999"/>
              </a:xfrm>
              <a:prstGeom prst="rect">
                <a:avLst/>
              </a:prstGeom>
              <a:blipFill>
                <a:blip r:embed="rId5"/>
                <a:stretch>
                  <a:fillRect l="-21739" r="-65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76632" y="5010560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B0B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632" y="5010560"/>
                <a:ext cx="280461" cy="276999"/>
              </a:xfrm>
              <a:prstGeom prst="rect">
                <a:avLst/>
              </a:prstGeom>
              <a:blipFill>
                <a:blip r:embed="rId6"/>
                <a:stretch>
                  <a:fillRect l="-21739" r="-869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30636" y="4975267"/>
                <a:ext cx="28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36" y="4975267"/>
                <a:ext cx="280461" cy="276999"/>
              </a:xfrm>
              <a:prstGeom prst="rect">
                <a:avLst/>
              </a:prstGeom>
              <a:blipFill>
                <a:blip r:embed="rId7"/>
                <a:stretch>
                  <a:fillRect l="-21739" r="-869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-475983" y="1985088"/>
            <a:ext cx="9467583" cy="16354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625" y="5590377"/>
            <a:ext cx="1044987" cy="2914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Detector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1800" y="5219494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50659" y="5620986"/>
            <a:ext cx="1044987" cy="2914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Detector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73153" y="5238544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189009" y="5601936"/>
            <a:ext cx="1044987" cy="2914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Detector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11503" y="5219494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41634" y="5611461"/>
            <a:ext cx="1044987" cy="2914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Detector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664128" y="5229019"/>
            <a:ext cx="0" cy="3824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6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on ring resonators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065911"/>
            <a:ext cx="7740650" cy="4622103"/>
          </a:xfrm>
        </p:spPr>
        <p:txBody>
          <a:bodyPr/>
          <a:lstStyle/>
          <a:p>
            <a:r>
              <a:rPr lang="en-US" dirty="0"/>
              <a:t>Higher order filters can be constructed by adding several rings in series.</a:t>
            </a:r>
          </a:p>
          <a:p>
            <a:r>
              <a:rPr lang="en-US" dirty="0"/>
              <a:t>Resonant frequency of ring resonator is very sensitive to process variation (variation in effective index) and temperature.</a:t>
            </a:r>
          </a:p>
          <a:p>
            <a:r>
              <a:rPr lang="en-US" dirty="0"/>
              <a:t>Practical ring resonators for use in a real-world environment need integrated temperature control to stabilize and adjust resonance frequency.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67" y="3986327"/>
            <a:ext cx="3523907" cy="2158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6096000"/>
            <a:ext cx="2285991" cy="128587"/>
          </a:xfrm>
          <a:prstGeom prst="rect">
            <a:avLst/>
          </a:prstGeom>
        </p:spPr>
      </p:pic>
      <p:pic>
        <p:nvPicPr>
          <p:cNvPr id="3074" name="Picture 2" descr="http://imagebank.osa.org/getImage.xqy?img=cCF6ekAubGFyZ2Usb2UtMjMtMTYtMjE1MjctZzAwM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6341" y="4141809"/>
            <a:ext cx="2559050" cy="18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66874" y="5883887"/>
            <a:ext cx="3565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Optics Express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Vol. 23,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Issue 16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pp. 21527-21540 (2015) </a:t>
            </a:r>
          </a:p>
        </p:txBody>
      </p:sp>
    </p:spTree>
    <p:extLst>
      <p:ext uri="{BB962C8B-B14F-4D97-AF65-F5344CB8AC3E}">
        <p14:creationId xmlns:p14="http://schemas.microsoft.com/office/powerpoint/2010/main" val="34383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Modulation with ring resonators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14450"/>
            <a:ext cx="7740650" cy="4395852"/>
          </a:xfrm>
        </p:spPr>
        <p:txBody>
          <a:bodyPr/>
          <a:lstStyle/>
          <a:p>
            <a:r>
              <a:rPr lang="en-US" dirty="0"/>
              <a:t>Resonance frequency sensitivity to effective index can be exploited for modulation of light</a:t>
            </a:r>
          </a:p>
          <a:p>
            <a:r>
              <a:rPr lang="en-US" dirty="0"/>
              <a:t>The index of refraction of silicon can be modified by injecting (or removing) free carriers by applied bias</a:t>
            </a:r>
          </a:p>
          <a:p>
            <a:endParaRPr lang="en-US" dirty="0"/>
          </a:p>
        </p:txBody>
      </p:sp>
      <p:pic>
        <p:nvPicPr>
          <p:cNvPr id="5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100387"/>
            <a:ext cx="7620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5648" y="5958841"/>
            <a:ext cx="2422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Nature</a:t>
            </a:r>
            <a:r>
              <a:rPr lang="en-US" sz="1200" dirty="0"/>
              <a:t> </a:t>
            </a:r>
            <a:r>
              <a:rPr lang="en-US" sz="1200" b="1" dirty="0"/>
              <a:t>435</a:t>
            </a:r>
            <a:r>
              <a:rPr lang="en-US" sz="1200" dirty="0"/>
              <a:t>, 325-327 (19 May 2005)</a:t>
            </a:r>
          </a:p>
        </p:txBody>
      </p:sp>
    </p:spTree>
    <p:extLst>
      <p:ext uri="{BB962C8B-B14F-4D97-AF65-F5344CB8AC3E}">
        <p14:creationId xmlns:p14="http://schemas.microsoft.com/office/powerpoint/2010/main" val="1991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Modulation with ring resonators</a:t>
            </a:r>
          </a:p>
        </p:txBody>
      </p:sp>
      <p:pic>
        <p:nvPicPr>
          <p:cNvPr id="4102" name="Picture 6" descr="The electro-optic system on a chi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2" y="1495425"/>
            <a:ext cx="80552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09850" y="5914250"/>
            <a:ext cx="307327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Nature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528, 534–538 (24 December 2015)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67350" y="4705349"/>
            <a:ext cx="3505200" cy="18773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discuss modulation with ring resonators and begin designing a modulator based on change in refractive index of silicon with applied bias.</a:t>
            </a:r>
          </a:p>
          <a:p>
            <a:r>
              <a:rPr lang="en-US" dirty="0"/>
              <a:t>Please download and install </a:t>
            </a:r>
            <a:r>
              <a:rPr lang="en-US" dirty="0" err="1"/>
              <a:t>Lumerical</a:t>
            </a:r>
            <a:r>
              <a:rPr lang="en-US" dirty="0"/>
              <a:t> DEVICE (device simulator) if you have not already done so.</a:t>
            </a:r>
          </a:p>
        </p:txBody>
      </p:sp>
    </p:spTree>
    <p:extLst>
      <p:ext uri="{BB962C8B-B14F-4D97-AF65-F5344CB8AC3E}">
        <p14:creationId xmlns:p14="http://schemas.microsoft.com/office/powerpoint/2010/main" val="16291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Wavelength division multiplexing (WDM)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86840"/>
            <a:ext cx="7740650" cy="4437762"/>
          </a:xfrm>
        </p:spPr>
        <p:txBody>
          <a:bodyPr/>
          <a:lstStyle/>
          <a:p>
            <a:r>
              <a:rPr lang="en-US" dirty="0"/>
              <a:t>The International Telecommunications Union (ITU) has standardized the telecom wavelengths and spacing. The C-band is commonly used for dense WDM (DWDM).</a:t>
            </a:r>
          </a:p>
        </p:txBody>
      </p:sp>
      <p:pic>
        <p:nvPicPr>
          <p:cNvPr id="1026" name="Picture 2" descr="http://image.slidesharecdn.com/991001dwdm-140116012750-phpapp01/95/dwdm-8-638.jpg?cb=13898357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070" y="2774165"/>
            <a:ext cx="7122842" cy="293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5824602"/>
            <a:ext cx="14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Cisco</a:t>
            </a:r>
          </a:p>
        </p:txBody>
      </p:sp>
    </p:spTree>
    <p:extLst>
      <p:ext uri="{BB962C8B-B14F-4D97-AF65-F5344CB8AC3E}">
        <p14:creationId xmlns:p14="http://schemas.microsoft.com/office/powerpoint/2010/main" val="16286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Attenuation and dispersion in silica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925654"/>
            <a:ext cx="7740650" cy="4622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  <a:cs typeface="+mn-cs"/>
              </a:rPr>
              <a:t>1300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nm is minimum dispersion point</a:t>
            </a:r>
          </a:p>
        </p:txBody>
      </p:sp>
      <p:pic>
        <p:nvPicPr>
          <p:cNvPr id="1026" name="Picture 2" descr="http://photonicswiki.org/images/a/ac/Dispersion_waveleng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3678"/>
            <a:ext cx="4495544" cy="28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nicswiki.org/images/thumb/9/96/Absorption_attenuation.png/400px-Absorption_atten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28" y="1751506"/>
            <a:ext cx="4537572" cy="42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5859" y="1430252"/>
            <a:ext cx="385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1550 nm is minimum attenuation point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5993" y="5690507"/>
            <a:ext cx="260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photonicswiki.org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Wavelength division multiplexing (WDM)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918" y="2070322"/>
            <a:ext cx="643943" cy="425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9917" y="2647725"/>
            <a:ext cx="643943" cy="425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8790" y="4304448"/>
            <a:ext cx="643943" cy="4250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0375" y="3419204"/>
            <a:ext cx="145070" cy="145070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8227" y="3803426"/>
            <a:ext cx="145070" cy="145070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3"/>
          </p:cNvCxnSpPr>
          <p:nvPr/>
        </p:nvCxnSpPr>
        <p:spPr>
          <a:xfrm flipV="1">
            <a:off x="1173861" y="2282823"/>
            <a:ext cx="12878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92733" y="2894208"/>
            <a:ext cx="128788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29929" y="1858852"/>
            <a:ext cx="1416676" cy="3120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72493" y="2878518"/>
            <a:ext cx="530180" cy="53018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29929" y="2282823"/>
            <a:ext cx="1156952" cy="1136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29929" y="2903195"/>
            <a:ext cx="1156952" cy="516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259086" y="3419206"/>
            <a:ext cx="1127797" cy="1172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92733" y="4587746"/>
            <a:ext cx="106635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238516" y="3408698"/>
            <a:ext cx="1148365" cy="4576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2730" y="1821468"/>
            <a:ext cx="3237257" cy="323116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4" idx="1"/>
          </p:cNvCxnSpPr>
          <p:nvPr/>
        </p:nvCxnSpPr>
        <p:spPr>
          <a:xfrm flipV="1">
            <a:off x="2229929" y="3408698"/>
            <a:ext cx="3246946" cy="105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8822" y="2114565"/>
            <a:ext cx="3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77695" y="2687230"/>
            <a:ext cx="3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55848" y="4332283"/>
            <a:ext cx="386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31053" y="3379608"/>
            <a:ext cx="13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fiber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13384" y="206101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13273" y="266634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3273" y="4332283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8628" y="5006434"/>
            <a:ext cx="19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multiplexer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67781" y="4990769"/>
            <a:ext cx="220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</a:t>
            </a:r>
            <a:r>
              <a:rPr lang="en-US" dirty="0" err="1"/>
              <a:t>demultiplexer</a:t>
            </a:r>
            <a:endParaRPr lang="en-US" dirty="0"/>
          </a:p>
        </p:txBody>
      </p:sp>
      <p:sp>
        <p:nvSpPr>
          <p:cNvPr id="36" name="Content Placeholder 36"/>
          <p:cNvSpPr>
            <a:spLocks noGrp="1"/>
          </p:cNvSpPr>
          <p:nvPr>
            <p:ph idx="1"/>
          </p:nvPr>
        </p:nvSpPr>
        <p:spPr>
          <a:xfrm>
            <a:off x="2480621" y="5586986"/>
            <a:ext cx="7740650" cy="2378340"/>
          </a:xfrm>
        </p:spPr>
        <p:txBody>
          <a:bodyPr>
            <a:normAutofit/>
          </a:bodyPr>
          <a:lstStyle/>
          <a:p>
            <a:r>
              <a:rPr lang="en-US" dirty="0"/>
              <a:t>What is inside the box?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66002" y="188630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366001" y="250918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λ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60257" y="422252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λ</a:t>
            </a:r>
            <a:r>
              <a:rPr lang="en-US" baseline="-25000" dirty="0">
                <a:solidFill>
                  <a:srgbClr val="00B050"/>
                </a:solidFill>
              </a:rPr>
              <a:t>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2818" y="188892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92817" y="2511811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λ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87073" y="4225154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858"/>
                </a:solidFill>
              </a:rPr>
              <a:t>λ</a:t>
            </a:r>
            <a:r>
              <a:rPr lang="en-US" baseline="-25000" dirty="0">
                <a:solidFill>
                  <a:srgbClr val="00B858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214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photonics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Silicon photonics has emerged recently as a new technology for photonic communication.</a:t>
            </a:r>
          </a:p>
          <a:p>
            <a:r>
              <a:rPr lang="en-US" dirty="0"/>
              <a:t>Pros: </a:t>
            </a:r>
          </a:p>
          <a:p>
            <a:pPr lvl="1"/>
            <a:r>
              <a:rPr lang="en-US" dirty="0"/>
              <a:t>Large index contrast </a:t>
            </a:r>
            <a:r>
              <a:rPr lang="en-US" dirty="0">
                <a:sym typeface="Wingdings" panose="05000000000000000000" pitchFamily="2" charset="2"/>
              </a:rPr>
              <a:t> reduced size of optical components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Leverage existing silicon infrastructure and expertise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Photonics and electronics can coexist (in principle)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Silicon is a “dark” material</a:t>
            </a:r>
          </a:p>
          <a:p>
            <a:pPr lvl="1"/>
            <a:r>
              <a:rPr lang="en-US" dirty="0"/>
              <a:t>Difficulty in coupling light</a:t>
            </a:r>
          </a:p>
          <a:p>
            <a:pPr lvl="1"/>
            <a:r>
              <a:rPr lang="en-US" dirty="0"/>
              <a:t>Large thermo-optic effect</a:t>
            </a:r>
          </a:p>
        </p:txBody>
      </p:sp>
    </p:spTree>
    <p:extLst>
      <p:ext uri="{BB962C8B-B14F-4D97-AF65-F5344CB8AC3E}">
        <p14:creationId xmlns:p14="http://schemas.microsoft.com/office/powerpoint/2010/main" val="509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Silicon photonics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next three class periods we will discuss strategies to demodulate and modulate optical signals</a:t>
            </a:r>
          </a:p>
          <a:p>
            <a:r>
              <a:rPr lang="en-US" dirty="0"/>
              <a:t>We will primarily focus on ring resonator based designs although by no means the only way to multiplex or </a:t>
            </a:r>
            <a:r>
              <a:rPr lang="en-US" dirty="0" err="1"/>
              <a:t>demultiplex</a:t>
            </a:r>
            <a:r>
              <a:rPr lang="en-US" dirty="0"/>
              <a:t> light.</a:t>
            </a:r>
          </a:p>
          <a:p>
            <a:r>
              <a:rPr lang="en-US" dirty="0"/>
              <a:t>First, we need to discuss one important passive optical component called the directional coupler.</a:t>
            </a:r>
          </a:p>
        </p:txBody>
      </p:sp>
    </p:spTree>
    <p:extLst>
      <p:ext uri="{BB962C8B-B14F-4D97-AF65-F5344CB8AC3E}">
        <p14:creationId xmlns:p14="http://schemas.microsoft.com/office/powerpoint/2010/main" val="3773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 coupling between waveguides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82600" y="1440180"/>
            <a:ext cx="7740650" cy="4384422"/>
          </a:xfrm>
        </p:spPr>
        <p:txBody>
          <a:bodyPr/>
          <a:lstStyle/>
          <a:p>
            <a:r>
              <a:rPr lang="en-US" dirty="0"/>
              <a:t>What happens if I excite the fundamental mode of Waveguide A and place waveguide B nearby?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22120" y="2811780"/>
            <a:ext cx="8519160" cy="327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22120" y="4324350"/>
            <a:ext cx="8519160" cy="32766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15840" y="3116580"/>
            <a:ext cx="14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5840" y="4652010"/>
            <a:ext cx="14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Waveguide B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21998" y="2981444"/>
            <a:ext cx="7543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" y="2611874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in</a:t>
            </a:r>
          </a:p>
        </p:txBody>
      </p:sp>
    </p:spTree>
    <p:extLst>
      <p:ext uri="{BB962C8B-B14F-4D97-AF65-F5344CB8AC3E}">
        <p14:creationId xmlns:p14="http://schemas.microsoft.com/office/powerpoint/2010/main" val="15515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51513</TotalTime>
  <Words>1352</Words>
  <Application>Microsoft Office PowerPoint</Application>
  <PresentationFormat>On-screen Show (4:3)</PresentationFormat>
  <Paragraphs>280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Single wavelength / channel optical communication</vt:lpstr>
      <vt:lpstr>Single wavelength / channel optical communication</vt:lpstr>
      <vt:lpstr>Wavelength division multiplexing (WDM)</vt:lpstr>
      <vt:lpstr>Wavelength division multiplexing (WDM)</vt:lpstr>
      <vt:lpstr>Attenuation and dispersion in silica fibers</vt:lpstr>
      <vt:lpstr>Wavelength division multiplexing (WDM)</vt:lpstr>
      <vt:lpstr>Silicon photonics</vt:lpstr>
      <vt:lpstr>Silicon photonics</vt:lpstr>
      <vt:lpstr>Mode coupling between waveguides</vt:lpstr>
      <vt:lpstr>Mode coupling between waveguides</vt:lpstr>
      <vt:lpstr>Mode coupling between waveguides</vt:lpstr>
      <vt:lpstr>Mode coupling between waveguides</vt:lpstr>
      <vt:lpstr>Mode coupling between waveguides</vt:lpstr>
      <vt:lpstr>Mode coupling between waveguides</vt:lpstr>
      <vt:lpstr>Mode coupling between waveguides</vt:lpstr>
      <vt:lpstr>Mode coupling between waveguides</vt:lpstr>
      <vt:lpstr>Mode coupling: Mechanical analogy</vt:lpstr>
      <vt:lpstr>Coupled modes as a quantum two-level system</vt:lpstr>
      <vt:lpstr>Coupled modes as a quantum two-level system</vt:lpstr>
      <vt:lpstr>Ring resonator</vt:lpstr>
      <vt:lpstr>Ring resonator</vt:lpstr>
      <vt:lpstr>Ring resonator</vt:lpstr>
      <vt:lpstr>Power transmission</vt:lpstr>
      <vt:lpstr>Ring resonator example</vt:lpstr>
      <vt:lpstr>Ring resonator all-pass filter</vt:lpstr>
      <vt:lpstr>Ring resonator all-pass filter</vt:lpstr>
      <vt:lpstr>Add/Drop ring resonator filter</vt:lpstr>
      <vt:lpstr>Add/Drop ring resonator filter</vt:lpstr>
      <vt:lpstr>Add/Drop ring resonator filter</vt:lpstr>
      <vt:lpstr>WDM demultiplexing</vt:lpstr>
      <vt:lpstr>Comments on ring resonators</vt:lpstr>
      <vt:lpstr>Modulation with ring resonators</vt:lpstr>
      <vt:lpstr>Modulation with ring resonators</vt:lpstr>
      <vt:lpstr>Next week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1047</cp:revision>
  <cp:lastPrinted>2016-02-08T21:44:09Z</cp:lastPrinted>
  <dcterms:created xsi:type="dcterms:W3CDTF">2013-01-15T19:08:57Z</dcterms:created>
  <dcterms:modified xsi:type="dcterms:W3CDTF">2017-03-20T03:54:11Z</dcterms:modified>
</cp:coreProperties>
</file>